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57" r:id="rId6"/>
    <p:sldId id="258" r:id="rId7"/>
    <p:sldId id="259" r:id="rId8"/>
    <p:sldId id="260" r:id="rId9"/>
    <p:sldId id="261" r:id="rId10"/>
    <p:sldId id="262" r:id="rId11"/>
    <p:sldId id="263" r:id="rId12"/>
    <p:sldId id="282" r:id="rId13"/>
    <p:sldId id="264" r:id="rId14"/>
    <p:sldId id="265" r:id="rId15"/>
    <p:sldId id="266" r:id="rId16"/>
    <p:sldId id="281" r:id="rId17"/>
    <p:sldId id="283" r:id="rId18"/>
    <p:sldId id="284"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F8E5-7954-4EB1-320A-4D7FDA5EC8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F64AC9-7521-8625-37A9-07F7E122CF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9D9D2D-485C-57CE-ABB2-FE0AAD2E0445}"/>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0A1A8B7D-EA63-4055-EF38-715DCC95D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53473-C68A-E784-FDFA-9CFD685FF583}"/>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429364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6A53-AB8D-BB81-BB9A-FDC32DAE34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82F6C2-F5AE-AC4A-6BFD-7C77B2CF19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8B2D0-62B0-F53A-B6CF-7317CB723470}"/>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129833DB-32E9-9A19-1169-0E77E2E75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C8A0D-6D0A-8771-C8BE-BC9BFEBC8699}"/>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86072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264C23-29ED-C2DD-89F8-3A20EE5BE3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94B467-D6DE-E043-AE15-55566B8715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11778-3A05-69D0-D1B2-25DEFE5500F0}"/>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5D019F7B-0C0E-C74E-B2D3-18B905A8B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62B83-F0CA-0ECA-6F74-726003B99447}"/>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162938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7F65-3782-78B2-64F3-6DA091A01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3E196A-78B4-FCA5-0701-C3FCE2F07C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7A219-A1E6-9A2A-F6D6-8266923ED1B9}"/>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6536065C-32E0-0810-A21D-72584A607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1CF9D-24BB-85C6-0F21-7927855F2E72}"/>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04054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6BE7-F383-90ED-D8E1-00D0918F6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50D784-41B1-0D98-37C2-5D6F0E988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7F93A1-5812-1F3A-CFDD-E3CF95F1889C}"/>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AA6A72F0-33E3-F261-2687-6A3B65445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61118-1EEA-5DCE-854D-C6A58887CA26}"/>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107239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77879-0718-79B0-4305-302A53966B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EED89-3393-1787-C4D5-2B12483008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06FBB8-F429-3656-4501-E2677A5765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7E8D3B-21B6-2A04-9410-E337ABFFFD34}"/>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6" name="Footer Placeholder 5">
            <a:extLst>
              <a:ext uri="{FF2B5EF4-FFF2-40B4-BE49-F238E27FC236}">
                <a16:creationId xmlns:a16="http://schemas.microsoft.com/office/drawing/2014/main" id="{32B514C3-9937-4502-B6D4-4E328C5C69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A7A62-A115-557C-5CE1-5D59D0A61816}"/>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09939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3399-DFDC-0415-98E5-AB1932C04C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05B146-82E2-D48A-B97E-614224FEE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58F08-9372-B8D7-7737-628B558980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1CAFD8-F35B-3006-D18E-233EA0594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299BC-ABF8-587B-6E07-911B25C50C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BBB850-5752-C7D3-3139-F9921B4D7DDF}"/>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8" name="Footer Placeholder 7">
            <a:extLst>
              <a:ext uri="{FF2B5EF4-FFF2-40B4-BE49-F238E27FC236}">
                <a16:creationId xmlns:a16="http://schemas.microsoft.com/office/drawing/2014/main" id="{D2E510C0-B418-D73B-8D21-3742F8686C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DBFC97-C1C6-DFC9-811C-D345079825D9}"/>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60634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F998-E5D2-FD22-ED87-4E7E6B5180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82D507-03CD-D23A-F520-9004D4A7D5A0}"/>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4" name="Footer Placeholder 3">
            <a:extLst>
              <a:ext uri="{FF2B5EF4-FFF2-40B4-BE49-F238E27FC236}">
                <a16:creationId xmlns:a16="http://schemas.microsoft.com/office/drawing/2014/main" id="{82B6EB08-50BC-2077-94F2-D40B6EBDE9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17A17A-DBCA-6330-23E8-B8BBEF16270B}"/>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79943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923DB-13F4-158E-3791-6BEDB5F9BDD8}"/>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3" name="Footer Placeholder 2">
            <a:extLst>
              <a:ext uri="{FF2B5EF4-FFF2-40B4-BE49-F238E27FC236}">
                <a16:creationId xmlns:a16="http://schemas.microsoft.com/office/drawing/2014/main" id="{F808ABFD-A3DD-385F-4A63-756F966551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7C941-7C6B-0F91-764A-94E4FFA7E03E}"/>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250272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B0802-4B46-01C1-C8CD-E28C34CC8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5786E8-4F70-9764-82E1-124FB1665A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F6757-B06F-1E2E-6AFF-8985FAC52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24108-1705-D7C8-AC54-6FC3372CD5F9}"/>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6" name="Footer Placeholder 5">
            <a:extLst>
              <a:ext uri="{FF2B5EF4-FFF2-40B4-BE49-F238E27FC236}">
                <a16:creationId xmlns:a16="http://schemas.microsoft.com/office/drawing/2014/main" id="{AE4B8197-60C6-FD01-DA63-2FEF9C4914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7CDD4-054A-077C-0AED-56E9A6EA0B38}"/>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369264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4AF3-86B6-22DD-4AEC-52B043633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10CC69-EFCF-BD6D-C432-BE1FD95AD3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977911-FAE4-5CEA-FC52-8CBE3F498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333588-6E34-0B32-F795-AB2669FFCB31}"/>
              </a:ext>
            </a:extLst>
          </p:cNvPr>
          <p:cNvSpPr>
            <a:spLocks noGrp="1"/>
          </p:cNvSpPr>
          <p:nvPr>
            <p:ph type="dt" sz="half" idx="10"/>
          </p:nvPr>
        </p:nvSpPr>
        <p:spPr/>
        <p:txBody>
          <a:bodyPr/>
          <a:lstStyle/>
          <a:p>
            <a:fld id="{A21FCDF0-595E-46D3-A7A8-29B24707B2E7}" type="datetimeFigureOut">
              <a:rPr lang="en-US" smtClean="0"/>
              <a:t>9/13/2023</a:t>
            </a:fld>
            <a:endParaRPr lang="en-US"/>
          </a:p>
        </p:txBody>
      </p:sp>
      <p:sp>
        <p:nvSpPr>
          <p:cNvPr id="6" name="Footer Placeholder 5">
            <a:extLst>
              <a:ext uri="{FF2B5EF4-FFF2-40B4-BE49-F238E27FC236}">
                <a16:creationId xmlns:a16="http://schemas.microsoft.com/office/drawing/2014/main" id="{5F9AF7A7-9076-2C5B-78CF-660F432EA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F5DD7-5F3F-3498-7667-7DE991D763E5}"/>
              </a:ext>
            </a:extLst>
          </p:cNvPr>
          <p:cNvSpPr>
            <a:spLocks noGrp="1"/>
          </p:cNvSpPr>
          <p:nvPr>
            <p:ph type="sldNum" sz="quarter" idx="12"/>
          </p:nvPr>
        </p:nvSpPr>
        <p:spPr/>
        <p:txBody>
          <a:bodyPr/>
          <a:lstStyle/>
          <a:p>
            <a:fld id="{99CD2423-B29B-47D4-88D5-73F39C0CBEB0}" type="slidenum">
              <a:rPr lang="en-US" smtClean="0"/>
              <a:t>‹#›</a:t>
            </a:fld>
            <a:endParaRPr lang="en-US"/>
          </a:p>
        </p:txBody>
      </p:sp>
    </p:spTree>
    <p:extLst>
      <p:ext uri="{BB962C8B-B14F-4D97-AF65-F5344CB8AC3E}">
        <p14:creationId xmlns:p14="http://schemas.microsoft.com/office/powerpoint/2010/main" val="428550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C8BAB-FC4C-B613-9E1C-6677FB721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A1BCB5-71EE-85C8-C830-93CC8F526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5BD45-A78B-787A-276A-66A55CF18A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FCDF0-595E-46D3-A7A8-29B24707B2E7}" type="datetimeFigureOut">
              <a:rPr lang="en-US" smtClean="0"/>
              <a:t>9/13/2023</a:t>
            </a:fld>
            <a:endParaRPr lang="en-US"/>
          </a:p>
        </p:txBody>
      </p:sp>
      <p:sp>
        <p:nvSpPr>
          <p:cNvPr id="5" name="Footer Placeholder 4">
            <a:extLst>
              <a:ext uri="{FF2B5EF4-FFF2-40B4-BE49-F238E27FC236}">
                <a16:creationId xmlns:a16="http://schemas.microsoft.com/office/drawing/2014/main" id="{A1DAAC5C-2BE9-6975-1462-5D470BA653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CBB14D-56B0-006F-1F71-014009C03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D2423-B29B-47D4-88D5-73F39C0CBEB0}" type="slidenum">
              <a:rPr lang="en-US" smtClean="0"/>
              <a:t>‹#›</a:t>
            </a:fld>
            <a:endParaRPr lang="en-US"/>
          </a:p>
        </p:txBody>
      </p:sp>
    </p:spTree>
    <p:extLst>
      <p:ext uri="{BB962C8B-B14F-4D97-AF65-F5344CB8AC3E}">
        <p14:creationId xmlns:p14="http://schemas.microsoft.com/office/powerpoint/2010/main" val="350324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4F82-5667-308F-1F3B-78054533C6DB}"/>
              </a:ext>
            </a:extLst>
          </p:cNvPr>
          <p:cNvSpPr>
            <a:spLocks noGrp="1"/>
          </p:cNvSpPr>
          <p:nvPr>
            <p:ph type="ctrTitle"/>
          </p:nvPr>
        </p:nvSpPr>
        <p:spPr/>
        <p:txBody>
          <a:bodyPr>
            <a:normAutofit/>
          </a:bodyPr>
          <a:lstStyle/>
          <a:p>
            <a:br>
              <a:rPr lang="en-US" sz="2400" dirty="0"/>
            </a:br>
            <a:br>
              <a:rPr lang="en-US" sz="2400" dirty="0"/>
            </a:br>
            <a:r>
              <a:rPr lang="en-US" b="1" dirty="0"/>
              <a:t>THE LIVER</a:t>
            </a:r>
            <a:br>
              <a:rPr lang="en-US" sz="2400" dirty="0"/>
            </a:br>
            <a:r>
              <a:rPr lang="en-US" sz="2400" b="1" dirty="0">
                <a:solidFill>
                  <a:srgbClr val="FF0000"/>
                </a:solidFill>
              </a:rPr>
              <a:t>Bilirubin metabolism, types of jaundice</a:t>
            </a:r>
          </a:p>
        </p:txBody>
      </p:sp>
      <p:sp>
        <p:nvSpPr>
          <p:cNvPr id="3" name="Subtitle 2">
            <a:extLst>
              <a:ext uri="{FF2B5EF4-FFF2-40B4-BE49-F238E27FC236}">
                <a16:creationId xmlns:a16="http://schemas.microsoft.com/office/drawing/2014/main" id="{DB128F72-86B1-E4C3-E45D-7961EB971B46}"/>
              </a:ext>
            </a:extLst>
          </p:cNvPr>
          <p:cNvSpPr>
            <a:spLocks noGrp="1"/>
          </p:cNvSpPr>
          <p:nvPr>
            <p:ph type="subTitle" idx="1"/>
          </p:nvPr>
        </p:nvSpPr>
        <p:spPr/>
        <p:txBody>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FF0000"/>
                </a:solidFill>
                <a:effectLst/>
                <a:uLnTx/>
                <a:uFillTx/>
                <a:latin typeface="Calibri"/>
                <a:ea typeface="+mn-ea"/>
                <a:cs typeface="+mn-cs"/>
              </a:rPr>
              <a:t>Dr. Muntadher Abdulkareem Abdullah</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70C0"/>
                </a:solidFill>
                <a:effectLst/>
                <a:uLnTx/>
                <a:uFillTx/>
                <a:latin typeface="Calibri"/>
                <a:ea typeface="+mn-ea"/>
                <a:cs typeface="+mn-cs"/>
              </a:rPr>
              <a:t>M.B.Ch.B,CABM,FIBMS,FIBMS(GE.&amp;HEP.)</a:t>
            </a:r>
          </a:p>
          <a:p>
            <a:endParaRPr lang="en-US" dirty="0"/>
          </a:p>
        </p:txBody>
      </p:sp>
      <p:pic>
        <p:nvPicPr>
          <p:cNvPr id="4" name="Picture 3">
            <a:extLst>
              <a:ext uri="{FF2B5EF4-FFF2-40B4-BE49-F238E27FC236}">
                <a16:creationId xmlns:a16="http://schemas.microsoft.com/office/drawing/2014/main" id="{12C7C99A-1C4F-5152-E03F-D329FDF673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8175"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9C2E575C-3565-297F-CF83-B4EB218E97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6575" y="-1588"/>
            <a:ext cx="14954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181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7DA6F-A120-F3E4-49B4-4DC50CE987E6}"/>
              </a:ext>
            </a:extLst>
          </p:cNvPr>
          <p:cNvSpPr>
            <a:spLocks noGrp="1"/>
          </p:cNvSpPr>
          <p:nvPr>
            <p:ph idx="1"/>
          </p:nvPr>
        </p:nvSpPr>
        <p:spPr>
          <a:xfrm>
            <a:off x="145143" y="348343"/>
            <a:ext cx="11843657" cy="5828620"/>
          </a:xfrm>
        </p:spPr>
        <p: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b="1" dirty="0">
              <a:solidFill>
                <a:srgbClr val="FF0000"/>
              </a:solidFill>
              <a:latin typeface="Calibri"/>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glucose </a:t>
            </a:r>
            <a:r>
              <a:rPr kumimoji="0" lang="en-US" sz="1800" b="1" i="0" u="none" strike="noStrike" kern="1200" cap="none" spc="0" normalizeH="0" baseline="0" noProof="0" dirty="0">
                <a:ln>
                  <a:noFill/>
                </a:ln>
                <a:solidFill>
                  <a:prstClr val="black"/>
                </a:solidFill>
                <a:effectLst/>
                <a:uLnTx/>
                <a:uFillTx/>
                <a:latin typeface="Calibri"/>
                <a:ea typeface="+mn-ea"/>
                <a:cs typeface="+mn-cs"/>
              </a:rPr>
              <a:t>in glycogen granules and triglycerides in small lipid droplets.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vitamin A </a:t>
            </a:r>
            <a:r>
              <a:rPr kumimoji="0" lang="en-US" sz="1800" b="1" i="0" u="none" strike="noStrike" kern="1200" cap="none" spc="0" normalizeH="0" baseline="0" noProof="0" dirty="0">
                <a:ln>
                  <a:noFill/>
                </a:ln>
                <a:solidFill>
                  <a:prstClr val="black"/>
                </a:solidFill>
                <a:effectLst/>
                <a:uLnTx/>
                <a:uFillTx/>
                <a:latin typeface="Calibri"/>
                <a:ea typeface="+mn-ea"/>
                <a:cs typeface="+mn-cs"/>
              </a:rPr>
              <a:t>(in hepatic stellate cells) and other fat-soluble vitamins.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Removal of eﬀete erythrocytes </a:t>
            </a:r>
            <a:r>
              <a:rPr kumimoji="0" lang="en-US" sz="1800" b="1" i="0" u="none" strike="noStrike" kern="1200" cap="none" spc="0" normalizeH="0" baseline="0" noProof="0" dirty="0">
                <a:ln>
                  <a:noFill/>
                </a:ln>
                <a:solidFill>
                  <a:prstClr val="black"/>
                </a:solidFill>
                <a:effectLst/>
                <a:uLnTx/>
                <a:uFillTx/>
                <a:latin typeface="Calibri"/>
                <a:ea typeface="+mn-ea"/>
                <a:cs typeface="+mn-cs"/>
              </a:rPr>
              <a:t>(by specialized macrophages, or Kupﬀer cells).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Storage of iron </a:t>
            </a:r>
            <a:r>
              <a:rPr kumimoji="0" lang="en-US" sz="1800" b="1" i="0" u="none" strike="noStrike" kern="1200" cap="none" spc="0" normalizeH="0" baseline="0" noProof="0" dirty="0">
                <a:ln>
                  <a:noFill/>
                </a:ln>
                <a:solidFill>
                  <a:prstClr val="black"/>
                </a:solidFill>
                <a:effectLst/>
                <a:uLnTx/>
                <a:uFillTx/>
                <a:latin typeface="Calibri"/>
                <a:ea typeface="+mn-ea"/>
                <a:cs typeface="+mn-cs"/>
              </a:rPr>
              <a:t>in complexes with the protein ferritin.</a:t>
            </a:r>
          </a:p>
          <a:p>
            <a:pPr marL="0" indent="0">
              <a:buNone/>
            </a:pPr>
            <a:endParaRPr lang="en-US" dirty="0"/>
          </a:p>
        </p:txBody>
      </p:sp>
    </p:spTree>
    <p:extLst>
      <p:ext uri="{BB962C8B-B14F-4D97-AF65-F5344CB8AC3E}">
        <p14:creationId xmlns:p14="http://schemas.microsoft.com/office/powerpoint/2010/main" val="227646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AAB1-3D8D-CD0D-A888-646B1808A6B0}"/>
              </a:ext>
            </a:extLst>
          </p:cNvPr>
          <p:cNvSpPr>
            <a:spLocks noGrp="1"/>
          </p:cNvSpPr>
          <p:nvPr>
            <p:ph type="title"/>
          </p:nvPr>
        </p:nvSpPr>
        <p:spPr>
          <a:xfrm>
            <a:off x="838200" y="108857"/>
            <a:ext cx="10515600" cy="1110343"/>
          </a:xfrm>
        </p:spPr>
        <p:txBody>
          <a:bodyPr/>
          <a:lstStyle/>
          <a:p>
            <a:r>
              <a:rPr lang="en-US" b="1" dirty="0"/>
              <a:t>Bilirubin metabolism and bile</a:t>
            </a:r>
          </a:p>
        </p:txBody>
      </p:sp>
      <p:pic>
        <p:nvPicPr>
          <p:cNvPr id="5" name="Content Placeholder 4">
            <a:extLst>
              <a:ext uri="{FF2B5EF4-FFF2-40B4-BE49-F238E27FC236}">
                <a16:creationId xmlns:a16="http://schemas.microsoft.com/office/drawing/2014/main" id="{9BE80001-98B2-2FB3-80F0-577AE6651A6E}"/>
              </a:ext>
            </a:extLst>
          </p:cNvPr>
          <p:cNvPicPr>
            <a:picLocks noGrp="1" noChangeAspect="1"/>
          </p:cNvPicPr>
          <p:nvPr>
            <p:ph idx="1"/>
          </p:nvPr>
        </p:nvPicPr>
        <p:blipFill>
          <a:blip r:embed="rId2"/>
          <a:stretch>
            <a:fillRect/>
          </a:stretch>
        </p:blipFill>
        <p:spPr>
          <a:xfrm>
            <a:off x="1233714" y="1422400"/>
            <a:ext cx="7736115" cy="5326743"/>
          </a:xfrm>
        </p:spPr>
      </p:pic>
    </p:spTree>
    <p:extLst>
      <p:ext uri="{BB962C8B-B14F-4D97-AF65-F5344CB8AC3E}">
        <p14:creationId xmlns:p14="http://schemas.microsoft.com/office/powerpoint/2010/main" val="72998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68C171-3359-4B72-1A66-20F556984280}"/>
              </a:ext>
            </a:extLst>
          </p:cNvPr>
          <p:cNvSpPr>
            <a:spLocks noGrp="1"/>
          </p:cNvSpPr>
          <p:nvPr>
            <p:ph idx="1"/>
          </p:nvPr>
        </p:nvSpPr>
        <p:spPr>
          <a:xfrm>
            <a:off x="116114" y="203200"/>
            <a:ext cx="11974286" cy="6502401"/>
          </a:xfrm>
        </p:spPr>
        <p:txBody>
          <a:bodyPr>
            <a:normAutofit lnSpcReduction="10000"/>
          </a:bodyPr>
          <a:lstStyle/>
          <a:p>
            <a:pPr marL="0" indent="0">
              <a:buNone/>
            </a:pPr>
            <a:endParaRPr lang="en-US" dirty="0"/>
          </a:p>
          <a:p>
            <a:r>
              <a:rPr lang="en-US" dirty="0"/>
              <a:t>Bilirubin is a breakdown product of heme (ferroprotoporphyrin IX). </a:t>
            </a:r>
          </a:p>
          <a:p>
            <a:endParaRPr lang="en-US" dirty="0"/>
          </a:p>
          <a:p>
            <a:r>
              <a:rPr lang="en-US" dirty="0"/>
              <a:t>About 4 mg/kg body weight of bilirubin is produced each day, nearly 80% from the breakdown of hemoglobin in senescent red blood cells and prematurely destroyed erythroid cells in the bone marrow and the remainder from the turnover of hemoproteins such as myoglobin and cytochromes distributed throughout the body.</a:t>
            </a:r>
          </a:p>
          <a:p>
            <a:endParaRPr lang="en-US" dirty="0"/>
          </a:p>
          <a:p>
            <a:r>
              <a:rPr lang="en-US" dirty="0"/>
              <a:t> The initial steps of bilirubin metabolism occur in reticuloendothelial cells, predominantly in the spleen. </a:t>
            </a:r>
          </a:p>
          <a:p>
            <a:endParaRPr lang="en-US" dirty="0"/>
          </a:p>
          <a:p>
            <a:r>
              <a:rPr lang="en-US" dirty="0"/>
              <a:t>Heme is converted to biliverdin by the microsomal enzyme heme oxygenase. Biliverdin is then converted to bilirubin by the cytosolic enzyme biliverdin reductase</a:t>
            </a:r>
          </a:p>
        </p:txBody>
      </p:sp>
    </p:spTree>
    <p:extLst>
      <p:ext uri="{BB962C8B-B14F-4D97-AF65-F5344CB8AC3E}">
        <p14:creationId xmlns:p14="http://schemas.microsoft.com/office/powerpoint/2010/main" val="1601538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197933-7C19-FABA-37B4-8A922EC90F5F}"/>
              </a:ext>
            </a:extLst>
          </p:cNvPr>
          <p:cNvSpPr>
            <a:spLocks noGrp="1"/>
          </p:cNvSpPr>
          <p:nvPr>
            <p:ph idx="1"/>
          </p:nvPr>
        </p:nvSpPr>
        <p:spPr>
          <a:xfrm>
            <a:off x="188685" y="203200"/>
            <a:ext cx="11756571" cy="6473371"/>
          </a:xfrm>
        </p:spPr>
        <p:txBody>
          <a:bodyPr/>
          <a:lstStyle/>
          <a:p>
            <a:endParaRPr lang="en-US" dirty="0"/>
          </a:p>
          <a:p>
            <a:endParaRPr lang="en-US" dirty="0"/>
          </a:p>
          <a:p>
            <a:r>
              <a:rPr lang="en-US" dirty="0"/>
              <a:t>The liver plays a central role in the metabolism of bilirubin and is responsible for the production of bile.</a:t>
            </a:r>
          </a:p>
          <a:p>
            <a:r>
              <a:rPr lang="en-US" dirty="0"/>
              <a:t>In the blood bilirubin is normally almost all unconjugated and, because it is not water-soluble, is bound to albumin and does not pass into the urine.</a:t>
            </a:r>
          </a:p>
          <a:p>
            <a:r>
              <a:rPr lang="en-US" dirty="0"/>
              <a:t> Unconjugated bilirubin is taken up by hepatocytes at the sinusoidal membrane, where it is conjugated in the endoplasmic reticulum by UDP-</a:t>
            </a:r>
            <a:r>
              <a:rPr lang="en-US" dirty="0" err="1"/>
              <a:t>glucuronyl</a:t>
            </a:r>
            <a:r>
              <a:rPr lang="en-US" dirty="0"/>
              <a:t> transferase, producing bilirubin mono- and diglucuronide. Impaired conjugation by this enzyme is a cause of inherited hyperbilirubinaemias.</a:t>
            </a:r>
          </a:p>
          <a:p>
            <a:endParaRPr lang="en-US" dirty="0"/>
          </a:p>
        </p:txBody>
      </p:sp>
    </p:spTree>
    <p:extLst>
      <p:ext uri="{BB962C8B-B14F-4D97-AF65-F5344CB8AC3E}">
        <p14:creationId xmlns:p14="http://schemas.microsoft.com/office/powerpoint/2010/main" val="106633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EA71B5-919C-0C03-2A00-E157A4AFAFC2}"/>
              </a:ext>
            </a:extLst>
          </p:cNvPr>
          <p:cNvSpPr>
            <a:spLocks noGrp="1"/>
          </p:cNvSpPr>
          <p:nvPr>
            <p:ph idx="1"/>
          </p:nvPr>
        </p:nvSpPr>
        <p:spPr>
          <a:xfrm>
            <a:off x="188685" y="464457"/>
            <a:ext cx="11727543" cy="5712506"/>
          </a:xfrm>
        </p:spPr>
        <p:txBody>
          <a:bodyPr>
            <a:normAutofit/>
          </a:bodyPr>
          <a:lstStyle/>
          <a:p>
            <a:r>
              <a:rPr lang="en-US" dirty="0"/>
              <a:t>These bilirubin conjugates are water-soluble and are exported into the bile canaliculi by specific carriers on the hepatocyte membranes. The conjugated bilirubin is excreted in the bile and passes into the duodenal lumen.</a:t>
            </a:r>
          </a:p>
          <a:p>
            <a:endParaRPr lang="en-US" dirty="0"/>
          </a:p>
          <a:p>
            <a:r>
              <a:rPr lang="en-US" dirty="0"/>
              <a:t>Once in the intestine, conjugated bilirubin is metabolized by colonic bacteria to form stercobilinogen, which may be further oxidized to stercobilin. Both stercobilinogen and stercobilin are then excreted in the stool, contributing to its brown colour. Biliary obstruction results in reduced stercobilinogen in the stool, and the stools become pale. </a:t>
            </a:r>
          </a:p>
        </p:txBody>
      </p:sp>
    </p:spTree>
    <p:extLst>
      <p:ext uri="{BB962C8B-B14F-4D97-AF65-F5344CB8AC3E}">
        <p14:creationId xmlns:p14="http://schemas.microsoft.com/office/powerpoint/2010/main" val="2827697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4C65B1-1D9C-1D40-D6F1-D6BFD916DE03}"/>
              </a:ext>
            </a:extLst>
          </p:cNvPr>
          <p:cNvSpPr>
            <a:spLocks noGrp="1"/>
          </p:cNvSpPr>
          <p:nvPr>
            <p:ph idx="1"/>
          </p:nvPr>
        </p:nvSpPr>
        <p:spPr>
          <a:xfrm>
            <a:off x="130629" y="203200"/>
            <a:ext cx="11858171" cy="6473371"/>
          </a:xfrm>
        </p:spPr>
        <p:txBody>
          <a:bodyPr/>
          <a:lstStyle/>
          <a:p>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2600" dirty="0">
              <a:solidFill>
                <a:prstClr val="black"/>
              </a:solidFill>
              <a:latin typeface="Calibri" panose="020F0502020204030204"/>
            </a:endParaRPr>
          </a:p>
          <a:p>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 small amount of stercobilinogen (4 mg/day) is absorbed from the bowel, passes through the liver and is excreted in the urine, where it is known as urobilinogen or, following further oxidization, urobilin. </a:t>
            </a:r>
          </a:p>
          <a:p>
            <a:endParaRPr lang="en-US" sz="2600" dirty="0">
              <a:solidFill>
                <a:prstClr val="black"/>
              </a:solidFill>
              <a:latin typeface="Calibri" panose="020F0502020204030204"/>
            </a:endParaRPr>
          </a:p>
          <a:p>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The liver secretes 1–2 L of bile daily. Bile contains bile acids (formed from cholesterol), phospholipids, bilirubin and cholesterol. Several biliary transporter proteins have been identified . Mutations in genes encoding these proteins have been identified in inherited intrahepatic biliary diseases presenting in childhood, and in adult-onset disease such as intrahepatic cholestasis of pregnancy </a:t>
            </a:r>
            <a:r>
              <a:rPr lang="en-US" dirty="0"/>
              <a:t>and gallstone formation.</a:t>
            </a:r>
          </a:p>
        </p:txBody>
      </p:sp>
    </p:spTree>
    <p:extLst>
      <p:ext uri="{BB962C8B-B14F-4D97-AF65-F5344CB8AC3E}">
        <p14:creationId xmlns:p14="http://schemas.microsoft.com/office/powerpoint/2010/main" val="203203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5A3D-E000-406D-E0DB-5A0539967D03}"/>
              </a:ext>
            </a:extLst>
          </p:cNvPr>
          <p:cNvSpPr>
            <a:spLocks noGrp="1"/>
          </p:cNvSpPr>
          <p:nvPr>
            <p:ph type="title"/>
          </p:nvPr>
        </p:nvSpPr>
        <p:spPr>
          <a:xfrm>
            <a:off x="261257" y="365126"/>
            <a:ext cx="11092543" cy="999218"/>
          </a:xfrm>
        </p:spPr>
        <p:txBody>
          <a:bodyPr>
            <a:normAutofit/>
          </a:bodyPr>
          <a:lstStyle/>
          <a:p>
            <a:r>
              <a:rPr lang="en-US" sz="3200" b="1" dirty="0">
                <a:solidFill>
                  <a:srgbClr val="FF0000"/>
                </a:solidFill>
              </a:rPr>
              <a:t>Investigations for liver diseases: </a:t>
            </a:r>
          </a:p>
        </p:txBody>
      </p:sp>
      <p:sp>
        <p:nvSpPr>
          <p:cNvPr id="3" name="Content Placeholder 2">
            <a:extLst>
              <a:ext uri="{FF2B5EF4-FFF2-40B4-BE49-F238E27FC236}">
                <a16:creationId xmlns:a16="http://schemas.microsoft.com/office/drawing/2014/main" id="{C4B26D3F-6793-6079-BE3F-C4D147B9640F}"/>
              </a:ext>
            </a:extLst>
          </p:cNvPr>
          <p:cNvSpPr>
            <a:spLocks noGrp="1"/>
          </p:cNvSpPr>
          <p:nvPr>
            <p:ph idx="1"/>
          </p:nvPr>
        </p:nvSpPr>
        <p:spPr>
          <a:xfrm>
            <a:off x="101600" y="1538514"/>
            <a:ext cx="11727543" cy="5196115"/>
          </a:xfrm>
        </p:spPr>
        <p:txBody>
          <a:bodyPr/>
          <a:lstStyle/>
          <a:p>
            <a:r>
              <a:rPr lang="en-US" b="1" dirty="0">
                <a:solidFill>
                  <a:srgbClr val="FF0000"/>
                </a:solidFill>
              </a:rPr>
              <a:t>Serum bilirubin:</a:t>
            </a:r>
          </a:p>
          <a:p>
            <a:pPr marL="0" indent="0">
              <a:buNone/>
            </a:pPr>
            <a:r>
              <a:rPr lang="en-US" dirty="0"/>
              <a:t>Fractionation of serum bilirubin</a:t>
            </a:r>
          </a:p>
          <a:p>
            <a:pPr marL="0" indent="0">
              <a:buNone/>
            </a:pPr>
            <a:endParaRPr lang="en-US" dirty="0"/>
          </a:p>
          <a:p>
            <a:r>
              <a:rPr lang="en-US" b="1" dirty="0">
                <a:solidFill>
                  <a:srgbClr val="FF0000"/>
                </a:solidFill>
              </a:rPr>
              <a:t>AMINOTRANSFERASES:</a:t>
            </a:r>
          </a:p>
          <a:p>
            <a:pPr marL="0" indent="0">
              <a:buNone/>
            </a:pPr>
            <a:endParaRPr lang="en-US" dirty="0"/>
          </a:p>
          <a:p>
            <a:pPr marL="0" indent="0">
              <a:buNone/>
            </a:pPr>
            <a:r>
              <a:rPr lang="en-US" dirty="0"/>
              <a:t>the most sensitive markers of acute hepatocellular injury:</a:t>
            </a:r>
          </a:p>
          <a:p>
            <a:pPr marL="0" indent="0">
              <a:buNone/>
            </a:pPr>
            <a:r>
              <a:rPr lang="en-US" dirty="0"/>
              <a:t>ALT (formerly serum glutamic pyruvic transaminase, or SGPT) and AST (formerly serum glutamic oxaloacetic transaminase, or SGOT)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6139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9E584-6E6B-C662-7D07-0027B2C5155C}"/>
              </a:ext>
            </a:extLst>
          </p:cNvPr>
          <p:cNvSpPr>
            <a:spLocks noGrp="1"/>
          </p:cNvSpPr>
          <p:nvPr>
            <p:ph idx="1"/>
          </p:nvPr>
        </p:nvSpPr>
        <p:spPr>
          <a:xfrm>
            <a:off x="159657" y="130628"/>
            <a:ext cx="11872686" cy="6589485"/>
          </a:xfrm>
        </p:spPr>
        <p:txBody>
          <a:bodyPr/>
          <a:lstStyle/>
          <a:p>
            <a:pPr marL="0" indent="0">
              <a:buNone/>
            </a:pPr>
            <a:r>
              <a:rPr lang="en-US" b="1" dirty="0">
                <a:solidFill>
                  <a:srgbClr val="FF0000"/>
                </a:solidFill>
              </a:rPr>
              <a:t>ALKALINE PHOSPHATASE:</a:t>
            </a:r>
          </a:p>
          <a:p>
            <a:pPr marL="0" indent="0">
              <a:buNone/>
            </a:pPr>
            <a:endParaRPr lang="en-US" dirty="0"/>
          </a:p>
          <a:p>
            <a:pPr marL="0" indent="0">
              <a:buNone/>
            </a:pPr>
            <a:r>
              <a:rPr lang="en-US" dirty="0"/>
              <a:t>Hepatobiliary disease leads to increased serum ALP levels through induced synthesis of the enzyme and leakage into the serum, a process mediated by bile acids.</a:t>
            </a:r>
          </a:p>
          <a:p>
            <a:pPr marL="0" indent="0">
              <a:buNone/>
            </a:pPr>
            <a:r>
              <a:rPr lang="en-US" dirty="0"/>
              <a:t>Increase mainly in obstructive cholestatic liver diseases</a:t>
            </a:r>
          </a:p>
          <a:p>
            <a:pPr marL="0" indent="0">
              <a:buNone/>
            </a:pPr>
            <a:endParaRPr lang="en-US" dirty="0"/>
          </a:p>
          <a:p>
            <a:pPr marL="0" indent="0">
              <a:buNone/>
            </a:pPr>
            <a:r>
              <a:rPr lang="en-US" b="1" dirty="0">
                <a:solidFill>
                  <a:srgbClr val="FF0000"/>
                </a:solidFill>
              </a:rPr>
              <a:t>5′-Nucleotidase and gamma GT:</a:t>
            </a:r>
          </a:p>
          <a:p>
            <a:pPr marL="0" indent="0">
              <a:buNone/>
            </a:pPr>
            <a:r>
              <a:rPr lang="en-US" dirty="0"/>
              <a:t>The primary use of these enzymes levels is to identify the source of an isolated elevation in the serum ALP level , as they are not elevated in bone disease</a:t>
            </a:r>
          </a:p>
        </p:txBody>
      </p:sp>
    </p:spTree>
    <p:extLst>
      <p:ext uri="{BB962C8B-B14F-4D97-AF65-F5344CB8AC3E}">
        <p14:creationId xmlns:p14="http://schemas.microsoft.com/office/powerpoint/2010/main" val="363243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7CB96-FFB1-4335-F11E-657EC4D86549}"/>
              </a:ext>
            </a:extLst>
          </p:cNvPr>
          <p:cNvSpPr>
            <a:spLocks noGrp="1"/>
          </p:cNvSpPr>
          <p:nvPr>
            <p:ph idx="1"/>
          </p:nvPr>
        </p:nvSpPr>
        <p:spPr>
          <a:xfrm>
            <a:off x="116114" y="217714"/>
            <a:ext cx="12075886" cy="6502400"/>
          </a:xfrm>
        </p:spPr>
        <p:txBody>
          <a:bodyPr>
            <a:normAutofit/>
          </a:bodyPr>
          <a:lstStyle/>
          <a:p>
            <a:pPr marL="0" indent="0">
              <a:buNone/>
            </a:pPr>
            <a:r>
              <a:rPr lang="en-US" b="1" dirty="0">
                <a:solidFill>
                  <a:srgbClr val="FF0000"/>
                </a:solidFill>
              </a:rPr>
              <a:t>TESTS OF HEPATIC SYNTHETIC FUNCTION:</a:t>
            </a:r>
          </a:p>
          <a:p>
            <a:r>
              <a:rPr lang="en-US" sz="2000" b="1" dirty="0"/>
              <a:t>Albumin: low in chronic liver disease , half life =2 weeks</a:t>
            </a:r>
          </a:p>
          <a:p>
            <a:r>
              <a:rPr lang="en-US" sz="2000" b="1" dirty="0"/>
              <a:t>Prothrombin Time:</a:t>
            </a:r>
          </a:p>
          <a:p>
            <a:pPr marL="0" indent="0">
              <a:buNone/>
            </a:pPr>
            <a:r>
              <a:rPr lang="en-US" sz="2000" b="1" dirty="0"/>
              <a:t>clotting factors, all of which are produced in the liver except factor VIII, which is produced by vascular endothelial cells. </a:t>
            </a:r>
          </a:p>
          <a:p>
            <a:r>
              <a:rPr lang="en-US" b="1" dirty="0">
                <a:solidFill>
                  <a:srgbClr val="FF0000"/>
                </a:solidFill>
              </a:rPr>
              <a:t>TESTS TO DETECT HEPATIC FIBROSIS:</a:t>
            </a:r>
          </a:p>
          <a:p>
            <a:pPr>
              <a:buFont typeface="Wingdings" panose="05000000000000000000" pitchFamily="2" charset="2"/>
              <a:buChar char="v"/>
            </a:pPr>
            <a:r>
              <a:rPr lang="en-US" sz="2400" b="1" dirty="0"/>
              <a:t>single serum biochemical markers:(hyaluronan)</a:t>
            </a:r>
          </a:p>
          <a:p>
            <a:pPr>
              <a:buFont typeface="Wingdings" panose="05000000000000000000" pitchFamily="2" charset="2"/>
              <a:buChar char="v"/>
            </a:pPr>
            <a:r>
              <a:rPr lang="en-US" sz="2400" b="1" dirty="0"/>
              <a:t>multiparameter blood tests :FibroTest (marketed as FibroSure in the United States)</a:t>
            </a:r>
          </a:p>
          <a:p>
            <a:pPr>
              <a:buFont typeface="Wingdings" panose="05000000000000000000" pitchFamily="2" charset="2"/>
              <a:buChar char="v"/>
            </a:pPr>
            <a:r>
              <a:rPr lang="en-US" sz="2400" b="1" dirty="0"/>
              <a:t>FIBROSCAN</a:t>
            </a:r>
          </a:p>
          <a:p>
            <a:pPr marL="0" indent="0">
              <a:buNone/>
            </a:pPr>
            <a:endParaRPr lang="en-US" dirty="0"/>
          </a:p>
          <a:p>
            <a:r>
              <a:rPr lang="en-US" b="1" dirty="0">
                <a:solidFill>
                  <a:srgbClr val="FF0000"/>
                </a:solidFill>
              </a:rPr>
              <a:t>Imaging of the liver:</a:t>
            </a:r>
          </a:p>
          <a:p>
            <a:pPr marL="0" indent="0">
              <a:buNone/>
            </a:pPr>
            <a:r>
              <a:rPr lang="en-US" sz="2400" dirty="0"/>
              <a:t>Uls , CT SCAN , MRI , MRI +MRCP</a:t>
            </a:r>
          </a:p>
          <a:p>
            <a:pPr marL="0" indent="0">
              <a:buNone/>
            </a:pPr>
            <a:endParaRPr lang="en-US" dirty="0"/>
          </a:p>
          <a:p>
            <a:pPr marL="0" indent="0">
              <a:buNone/>
            </a:pPr>
            <a:r>
              <a:rPr lang="en-US" b="1">
                <a:solidFill>
                  <a:srgbClr val="FF0000"/>
                </a:solidFill>
              </a:rPr>
              <a:t>LIVER </a:t>
            </a:r>
            <a:r>
              <a:rPr lang="en-US" b="1" dirty="0">
                <a:solidFill>
                  <a:srgbClr val="FF0000"/>
                </a:solidFill>
              </a:rPr>
              <a:t>BIOPESY</a:t>
            </a:r>
          </a:p>
          <a:p>
            <a:pPr marL="0" indent="0">
              <a:buNone/>
            </a:pPr>
            <a:endParaRPr lang="en-US" dirty="0"/>
          </a:p>
        </p:txBody>
      </p:sp>
    </p:spTree>
    <p:extLst>
      <p:ext uri="{BB962C8B-B14F-4D97-AF65-F5344CB8AC3E}">
        <p14:creationId xmlns:p14="http://schemas.microsoft.com/office/powerpoint/2010/main" val="646350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60481-554E-7519-57EA-ECD09470D266}"/>
              </a:ext>
            </a:extLst>
          </p:cNvPr>
          <p:cNvSpPr>
            <a:spLocks noGrp="1"/>
          </p:cNvSpPr>
          <p:nvPr>
            <p:ph type="title"/>
          </p:nvPr>
        </p:nvSpPr>
        <p:spPr>
          <a:xfrm>
            <a:off x="304800" y="365126"/>
            <a:ext cx="11049000" cy="926646"/>
          </a:xfrm>
        </p:spPr>
        <p:txBody>
          <a:bodyPr/>
          <a:lstStyle/>
          <a:p>
            <a:r>
              <a:rPr lang="en-US" b="1" dirty="0">
                <a:solidFill>
                  <a:srgbClr val="FF0000"/>
                </a:solidFill>
              </a:rPr>
              <a:t>Jaundice</a:t>
            </a:r>
          </a:p>
        </p:txBody>
      </p:sp>
      <p:sp>
        <p:nvSpPr>
          <p:cNvPr id="3" name="Content Placeholder 2">
            <a:extLst>
              <a:ext uri="{FF2B5EF4-FFF2-40B4-BE49-F238E27FC236}">
                <a16:creationId xmlns:a16="http://schemas.microsoft.com/office/drawing/2014/main" id="{EB11DCE8-CE76-93C8-097E-51529E5FB375}"/>
              </a:ext>
            </a:extLst>
          </p:cNvPr>
          <p:cNvSpPr>
            <a:spLocks noGrp="1"/>
          </p:cNvSpPr>
          <p:nvPr>
            <p:ph idx="1"/>
          </p:nvPr>
        </p:nvSpPr>
        <p:spPr>
          <a:xfrm>
            <a:off x="101600" y="1480458"/>
            <a:ext cx="11988800" cy="5377542"/>
          </a:xfrm>
        </p:spPr>
        <p:txBody>
          <a:bodyPr>
            <a:normAutofit lnSpcReduction="10000"/>
          </a:bodyPr>
          <a:lstStyle/>
          <a:p>
            <a:r>
              <a:rPr lang="en-US" dirty="0"/>
              <a:t>yellow discoloration of the skin, conjunctivae, and mucous membranes, resulting from widespread tissue deposition of the pigmented metabolite bilirubin.</a:t>
            </a:r>
          </a:p>
          <a:p>
            <a:r>
              <a:rPr lang="en-US" dirty="0"/>
              <a:t>In adults, the normal bilirubin concentration is lower than 1 to 1.5 mg/dL.</a:t>
            </a:r>
          </a:p>
          <a:p>
            <a:endParaRPr lang="en-US" dirty="0"/>
          </a:p>
          <a:p>
            <a:r>
              <a:rPr lang="en-US" dirty="0"/>
              <a:t>Jaundice is usually detectable clinically when the plasma bilirubin exceeds 40 µmol/L (~2.5 mg/dL).</a:t>
            </a:r>
          </a:p>
          <a:p>
            <a:r>
              <a:rPr lang="en-US" dirty="0"/>
              <a:t>Yellowish discoloration of skin also can result from excessive deposition of carotene in hypercarotenemia, how differ from hyperbilirubinemia clinically ?</a:t>
            </a:r>
          </a:p>
          <a:p>
            <a:endParaRPr lang="en-US" dirty="0"/>
          </a:p>
          <a:p>
            <a:r>
              <a:rPr lang="en-US" dirty="0"/>
              <a:t>In a patient with jaundice it is useful to consider whether the cause might be pre-hepatic, hepatic or post-hepatic.</a:t>
            </a:r>
          </a:p>
        </p:txBody>
      </p:sp>
    </p:spTree>
    <p:extLst>
      <p:ext uri="{BB962C8B-B14F-4D97-AF65-F5344CB8AC3E}">
        <p14:creationId xmlns:p14="http://schemas.microsoft.com/office/powerpoint/2010/main" val="410701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B1AC-9F75-6CA5-27F2-455903359916}"/>
              </a:ext>
            </a:extLst>
          </p:cNvPr>
          <p:cNvSpPr>
            <a:spLocks noGrp="1"/>
          </p:cNvSpPr>
          <p:nvPr>
            <p:ph type="title"/>
          </p:nvPr>
        </p:nvSpPr>
        <p:spPr>
          <a:xfrm>
            <a:off x="290285" y="365125"/>
            <a:ext cx="11364685" cy="766989"/>
          </a:xfrm>
        </p:spPr>
        <p:txBody>
          <a:bodyPr>
            <a:noAutofit/>
          </a:bodyPr>
          <a:lstStyle/>
          <a:p>
            <a:r>
              <a:rPr lang="en-US" sz="2800" b="1" dirty="0"/>
              <a:t>At the end of this lecture , you must be able to answer these questions</a:t>
            </a:r>
          </a:p>
        </p:txBody>
      </p:sp>
      <p:sp>
        <p:nvSpPr>
          <p:cNvPr id="3" name="Content Placeholder 2">
            <a:extLst>
              <a:ext uri="{FF2B5EF4-FFF2-40B4-BE49-F238E27FC236}">
                <a16:creationId xmlns:a16="http://schemas.microsoft.com/office/drawing/2014/main" id="{31B63EDC-1543-3D54-AB30-32A071687499}"/>
              </a:ext>
            </a:extLst>
          </p:cNvPr>
          <p:cNvSpPr>
            <a:spLocks noGrp="1"/>
          </p:cNvSpPr>
          <p:nvPr>
            <p:ph idx="1"/>
          </p:nvPr>
        </p:nvSpPr>
        <p:spPr>
          <a:xfrm>
            <a:off x="130629" y="1393371"/>
            <a:ext cx="11901714" cy="4783592"/>
          </a:xfrm>
        </p:spPr>
        <p:txBody>
          <a:bodyPr/>
          <a:lstStyle/>
          <a:p>
            <a:pPr marL="0" indent="0">
              <a:buNone/>
            </a:pPr>
            <a:r>
              <a:rPr lang="en-US" dirty="0"/>
              <a:t>Q1:</a:t>
            </a:r>
          </a:p>
          <a:p>
            <a:pPr marL="0" indent="0">
              <a:buNone/>
            </a:pPr>
            <a:r>
              <a:rPr lang="en-US" dirty="0"/>
              <a:t>22 year old male patient , with history of recurrent self resolving jaundice since childhood, presented with jaundice at the end of heavy duty day , otherwise the patient is healthy with nonsignificant other finding,</a:t>
            </a:r>
          </a:p>
          <a:p>
            <a:pPr marL="0" indent="0">
              <a:buNone/>
            </a:pPr>
            <a:r>
              <a:rPr lang="en-US" dirty="0"/>
              <a:t>Investigations show : TSB=2.9mg/dl, direct = 0.4mg/dl , normal other Ix</a:t>
            </a:r>
          </a:p>
          <a:p>
            <a:pPr marL="0" indent="0">
              <a:buNone/>
            </a:pPr>
            <a:r>
              <a:rPr lang="en-US" dirty="0"/>
              <a:t>What is the type of jaundice in this patient?</a:t>
            </a:r>
          </a:p>
          <a:p>
            <a:pPr marL="0" indent="0">
              <a:buNone/>
            </a:pPr>
            <a:r>
              <a:rPr lang="en-US" dirty="0"/>
              <a:t>What is the most likely etiology?</a:t>
            </a:r>
          </a:p>
          <a:p>
            <a:pPr marL="0" indent="0">
              <a:buNone/>
            </a:pPr>
            <a:r>
              <a:rPr lang="en-US" dirty="0"/>
              <a:t>How can you prevent other episodes of jaundice?</a:t>
            </a:r>
          </a:p>
        </p:txBody>
      </p:sp>
    </p:spTree>
    <p:extLst>
      <p:ext uri="{BB962C8B-B14F-4D97-AF65-F5344CB8AC3E}">
        <p14:creationId xmlns:p14="http://schemas.microsoft.com/office/powerpoint/2010/main" val="353798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62D9D-AFD4-9CC1-4985-F694E5978FDB}"/>
              </a:ext>
            </a:extLst>
          </p:cNvPr>
          <p:cNvSpPr>
            <a:spLocks noGrp="1"/>
          </p:cNvSpPr>
          <p:nvPr>
            <p:ph idx="1"/>
          </p:nvPr>
        </p:nvSpPr>
        <p:spPr>
          <a:xfrm>
            <a:off x="101600" y="145144"/>
            <a:ext cx="12090400" cy="6560456"/>
          </a:xfrm>
        </p:spPr>
        <p:txBody>
          <a:bodyPr/>
          <a:lstStyle/>
          <a:p>
            <a:r>
              <a:rPr lang="en-US" b="1" dirty="0">
                <a:solidFill>
                  <a:srgbClr val="FF0000"/>
                </a:solidFill>
              </a:rPr>
              <a:t>Pre-hepatic jaundice:</a:t>
            </a:r>
          </a:p>
          <a:p>
            <a:endParaRPr lang="en-US" dirty="0"/>
          </a:p>
          <a:p>
            <a:pPr marL="0" indent="0">
              <a:buNone/>
            </a:pPr>
            <a:r>
              <a:rPr lang="en-US" dirty="0"/>
              <a:t>This is caused either by haemolysis or by congenital hyperbilirubinaemia, and is characterised by an isolated raised bilirubin level.</a:t>
            </a:r>
          </a:p>
          <a:p>
            <a:r>
              <a:rPr lang="en-US" dirty="0"/>
              <a:t>Usually mild , lemon colour , normal  urine and stool .</a:t>
            </a:r>
          </a:p>
          <a:p>
            <a:r>
              <a:rPr lang="en-US" dirty="0"/>
              <a:t>In haemolysis, destruction of red blood cells or their marrow precursors causes increased bilirubin production. Jaundice due to haemolysis is usually mild because a healthy liver can excrete a bilirubin load six times greater than normal before unconjugated bilirubin accumulates in the plasma. This does not apply to newborns, who have less capacity to metabolism bilirubin.</a:t>
            </a:r>
          </a:p>
          <a:p>
            <a:pPr marL="0" indent="0">
              <a:buNone/>
            </a:pPr>
            <a:endParaRPr lang="en-US" dirty="0"/>
          </a:p>
          <a:p>
            <a:pPr marL="0" indent="0">
              <a:buNone/>
            </a:pPr>
            <a:r>
              <a:rPr lang="en-US" dirty="0"/>
              <a:t>The most common form of non-haemolytic hyperbilirubinaemia is Gilbert’s syndrome</a:t>
            </a:r>
          </a:p>
        </p:txBody>
      </p:sp>
    </p:spTree>
    <p:extLst>
      <p:ext uri="{BB962C8B-B14F-4D97-AF65-F5344CB8AC3E}">
        <p14:creationId xmlns:p14="http://schemas.microsoft.com/office/powerpoint/2010/main" val="1672288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554CE-CC93-239E-151B-80EB164A76A3}"/>
              </a:ext>
            </a:extLst>
          </p:cNvPr>
          <p:cNvSpPr>
            <a:spLocks noGrp="1"/>
          </p:cNvSpPr>
          <p:nvPr>
            <p:ph type="title"/>
          </p:nvPr>
        </p:nvSpPr>
        <p:spPr/>
        <p:txBody>
          <a:bodyPr>
            <a:normAutofit/>
          </a:bodyPr>
          <a:lstStyle/>
          <a:p>
            <a:r>
              <a:rPr lang="en-US" sz="3600" b="1" dirty="0">
                <a:solidFill>
                  <a:srgbClr val="FF0000"/>
                </a:solidFill>
              </a:rPr>
              <a:t>congenital unconjugated hyperbilirubinemia</a:t>
            </a:r>
          </a:p>
        </p:txBody>
      </p:sp>
      <p:sp>
        <p:nvSpPr>
          <p:cNvPr id="3" name="Content Placeholder 2">
            <a:extLst>
              <a:ext uri="{FF2B5EF4-FFF2-40B4-BE49-F238E27FC236}">
                <a16:creationId xmlns:a16="http://schemas.microsoft.com/office/drawing/2014/main" id="{D60E224A-79F5-6961-1F2C-A7D0A291201D}"/>
              </a:ext>
            </a:extLst>
          </p:cNvPr>
          <p:cNvSpPr>
            <a:spLocks noGrp="1"/>
          </p:cNvSpPr>
          <p:nvPr>
            <p:ph idx="1"/>
          </p:nvPr>
        </p:nvSpPr>
        <p:spPr>
          <a:xfrm>
            <a:off x="159657" y="1825625"/>
            <a:ext cx="11814629" cy="4351338"/>
          </a:xfrm>
        </p:spPr>
        <p:txBody>
          <a:bodyPr/>
          <a:lstStyle/>
          <a:p>
            <a:endParaRPr lang="en-US" dirty="0"/>
          </a:p>
          <a:p>
            <a:endParaRPr lang="en-US" dirty="0"/>
          </a:p>
          <a:p>
            <a:r>
              <a:rPr lang="en-US" dirty="0"/>
              <a:t>Gilbert’s syndrome </a:t>
            </a:r>
          </a:p>
          <a:p>
            <a:r>
              <a:rPr lang="sv-SE" dirty="0"/>
              <a:t>Crigler-Najjar syndrome types I and II</a:t>
            </a:r>
            <a:endParaRPr lang="en-US" dirty="0"/>
          </a:p>
        </p:txBody>
      </p:sp>
    </p:spTree>
    <p:extLst>
      <p:ext uri="{BB962C8B-B14F-4D97-AF65-F5344CB8AC3E}">
        <p14:creationId xmlns:p14="http://schemas.microsoft.com/office/powerpoint/2010/main" val="3779265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DC21-961B-DA24-6FA4-4DDB700409BF}"/>
              </a:ext>
            </a:extLst>
          </p:cNvPr>
          <p:cNvSpPr>
            <a:spLocks noGrp="1"/>
          </p:cNvSpPr>
          <p:nvPr>
            <p:ph type="title"/>
          </p:nvPr>
        </p:nvSpPr>
        <p:spPr/>
        <p:txBody>
          <a:bodyPr/>
          <a:lstStyle/>
          <a:p>
            <a:pPr marL="228600" marR="0" lvl="0" indent="-228600" defTabSz="914400" rtl="0" eaLnBrk="1" fontAlgn="auto" latinLnBrk="0" hangingPunct="1">
              <a:lnSpc>
                <a:spcPct val="90000"/>
              </a:lnSpc>
              <a:spcBef>
                <a:spcPts val="1000"/>
              </a:spcBef>
              <a:spcAft>
                <a:spcPts val="0"/>
              </a:spcAft>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Gilbert’s syndrome </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916A049A-47C9-3A80-98F7-74568269E74D}"/>
              </a:ext>
            </a:extLst>
          </p:cNvPr>
          <p:cNvSpPr>
            <a:spLocks noGrp="1"/>
          </p:cNvSpPr>
          <p:nvPr>
            <p:ph idx="1"/>
          </p:nvPr>
        </p:nvSpPr>
        <p:spPr/>
        <p:txBody>
          <a:bodyPr>
            <a:normAutofit lnSpcReduction="10000"/>
          </a:bodyPr>
          <a:lstStyle/>
          <a:p>
            <a:r>
              <a:rPr lang="en-US" dirty="0"/>
              <a:t>has a prevalence of approximately 10% in white populations. </a:t>
            </a:r>
          </a:p>
          <a:p>
            <a:r>
              <a:rPr lang="en-US" dirty="0"/>
              <a:t>Patients with Gilbert’s syndrome typically present when isolated hyperbilirubinemia is detected as an incidental finding on routine multiphasic biochemical screening, and clinical jaundice is uncommon.</a:t>
            </a:r>
          </a:p>
          <a:p>
            <a:r>
              <a:rPr lang="en-US" dirty="0"/>
              <a:t>Serum bilirubin levels may rise 2- to 3-fold with fasting or dehydration but are generally below 4 mg/dL.</a:t>
            </a:r>
          </a:p>
          <a:p>
            <a:endParaRPr lang="en-US" dirty="0"/>
          </a:p>
          <a:p>
            <a:r>
              <a:rPr lang="en-US" dirty="0"/>
              <a:t>Reduction in transcription of the B-UGT gene UGT1A1 (↓</a:t>
            </a:r>
            <a:r>
              <a:rPr lang="en-US" dirty="0" err="1"/>
              <a:t>Glucuronyl</a:t>
            </a:r>
            <a:r>
              <a:rPr lang="en-US" dirty="0"/>
              <a:t> transferase activity)</a:t>
            </a:r>
          </a:p>
        </p:txBody>
      </p:sp>
    </p:spTree>
    <p:extLst>
      <p:ext uri="{BB962C8B-B14F-4D97-AF65-F5344CB8AC3E}">
        <p14:creationId xmlns:p14="http://schemas.microsoft.com/office/powerpoint/2010/main" val="4046567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2CB9D0-25ED-7A8D-E9CD-47EECCC3D25B}"/>
              </a:ext>
            </a:extLst>
          </p:cNvPr>
          <p:cNvSpPr>
            <a:spLocks noGrp="1"/>
          </p:cNvSpPr>
          <p:nvPr>
            <p:ph idx="1"/>
          </p:nvPr>
        </p:nvSpPr>
        <p:spPr>
          <a:xfrm>
            <a:off x="145143" y="420914"/>
            <a:ext cx="11887200" cy="6284686"/>
          </a:xfrm>
        </p:spPr>
        <p:txBody>
          <a:bodyPr/>
          <a:lstStyle/>
          <a:p>
            <a:r>
              <a:rPr lang="en-US" dirty="0"/>
              <a:t>Although Gilbert’s syndrome has generally been thought to be an entirely benign condition, persons with this disorder may be at increased risk for gallstones and for toxicity of selected drugs like irinotecan that require glucuronidation for metabolic disposal.</a:t>
            </a:r>
          </a:p>
          <a:p>
            <a:endParaRPr lang="en-US" dirty="0"/>
          </a:p>
          <a:p>
            <a:r>
              <a:rPr lang="en-US" dirty="0"/>
              <a:t>On the other hand, patients with Gilbert’s syndrome may be at decreased risk for cardiovascular disease, because unconjugated bilirubin has antioxidant properties that are thought to retard atherosclerosis.</a:t>
            </a:r>
          </a:p>
          <a:p>
            <a:endParaRPr lang="en-US" dirty="0"/>
          </a:p>
          <a:p>
            <a:endParaRPr lang="en-US" dirty="0"/>
          </a:p>
        </p:txBody>
      </p:sp>
    </p:spTree>
    <p:extLst>
      <p:ext uri="{BB962C8B-B14F-4D97-AF65-F5344CB8AC3E}">
        <p14:creationId xmlns:p14="http://schemas.microsoft.com/office/powerpoint/2010/main" val="3626166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E7F4D-AEB0-8FED-1213-467C88660A31}"/>
              </a:ext>
            </a:extLst>
          </p:cNvPr>
          <p:cNvSpPr>
            <a:spLocks noGrp="1"/>
          </p:cNvSpPr>
          <p:nvPr>
            <p:ph type="title"/>
          </p:nvPr>
        </p:nvSpPr>
        <p:spPr>
          <a:xfrm>
            <a:off x="217714" y="116115"/>
            <a:ext cx="11136086" cy="1059542"/>
          </a:xfrm>
        </p:spPr>
        <p:txBody>
          <a:bodyPr/>
          <a:lstStyle/>
          <a:p>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Crigler-Najjar syndrome :</a:t>
            </a:r>
            <a:endParaRPr lang="en-US" b="1" dirty="0">
              <a:solidFill>
                <a:srgbClr val="FF0000"/>
              </a:solidFill>
            </a:endParaRPr>
          </a:p>
        </p:txBody>
      </p:sp>
      <p:sp>
        <p:nvSpPr>
          <p:cNvPr id="3" name="Content Placeholder 2">
            <a:extLst>
              <a:ext uri="{FF2B5EF4-FFF2-40B4-BE49-F238E27FC236}">
                <a16:creationId xmlns:a16="http://schemas.microsoft.com/office/drawing/2014/main" id="{6F1CDB49-2FC3-28FC-DA95-BF181939C029}"/>
              </a:ext>
            </a:extLst>
          </p:cNvPr>
          <p:cNvSpPr>
            <a:spLocks noGrp="1"/>
          </p:cNvSpPr>
          <p:nvPr>
            <p:ph idx="1"/>
          </p:nvPr>
        </p:nvSpPr>
        <p:spPr>
          <a:xfrm>
            <a:off x="116113" y="1825625"/>
            <a:ext cx="11945257" cy="4351338"/>
          </a:xfrm>
        </p:spPr>
        <p:txBody>
          <a:bodyPr/>
          <a:lstStyle/>
          <a:p>
            <a:r>
              <a:rPr lang="en-US" dirty="0"/>
              <a:t>Mutations in the coding region of UGT1A1 appear to be responsible for Crigler-Najjar syndrome.</a:t>
            </a:r>
          </a:p>
          <a:p>
            <a:pPr marL="0" indent="0">
              <a:buNone/>
            </a:pPr>
            <a:endParaRPr lang="en-US" dirty="0"/>
          </a:p>
          <a:p>
            <a:r>
              <a:rPr lang="en-US" b="1" dirty="0">
                <a:solidFill>
                  <a:srgbClr val="FF0000"/>
                </a:solidFill>
              </a:rPr>
              <a:t>In type I Crigler-Najjar syndrome</a:t>
            </a:r>
            <a:r>
              <a:rPr lang="en-US" dirty="0"/>
              <a:t>, B-UGT activity is absent, and marked unconjugated hyperbilirubinemia is evident shortly after birth.</a:t>
            </a:r>
          </a:p>
          <a:p>
            <a:endParaRPr lang="en-US" dirty="0"/>
          </a:p>
          <a:p>
            <a:r>
              <a:rPr lang="en-US" dirty="0"/>
              <a:t>Patients with </a:t>
            </a:r>
            <a:r>
              <a:rPr lang="en-US" b="1" dirty="0">
                <a:solidFill>
                  <a:srgbClr val="FF0000"/>
                </a:solidFill>
              </a:rPr>
              <a:t>type II Crigler-Najjar syndrome </a:t>
            </a:r>
            <a:r>
              <a:rPr lang="en-US" dirty="0"/>
              <a:t>are not ill during the neonatal period and may not be diagnosed until early childhood. Most patients with type II Crigler-Najjar syndrome can be treated successfully with phenobarbital</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678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AD0861-0F8A-F6D6-C04B-F1678DEF442A}"/>
              </a:ext>
            </a:extLst>
          </p:cNvPr>
          <p:cNvSpPr>
            <a:spLocks noGrp="1"/>
          </p:cNvSpPr>
          <p:nvPr>
            <p:ph idx="1"/>
          </p:nvPr>
        </p:nvSpPr>
        <p:spPr>
          <a:xfrm>
            <a:off x="0" y="475796"/>
            <a:ext cx="11843657" cy="5620204"/>
          </a:xfrm>
        </p:spPr>
        <p:txBody>
          <a:bodyPr/>
          <a:lstStyle/>
          <a:p>
            <a:endParaRPr lang="en-US" dirty="0"/>
          </a:p>
          <a:p>
            <a:r>
              <a:rPr lang="en-US" b="1" dirty="0">
                <a:solidFill>
                  <a:srgbClr val="FF0000"/>
                </a:solidFill>
              </a:rPr>
              <a:t>Conjugated or Mixed Hyperbilirubinemia:</a:t>
            </a:r>
          </a:p>
          <a:p>
            <a:pPr marL="0" indent="0">
              <a:buNone/>
            </a:pPr>
            <a:endParaRPr lang="en-US" dirty="0"/>
          </a:p>
          <a:p>
            <a:pPr marL="0" indent="0">
              <a:buNone/>
            </a:pPr>
            <a:endParaRPr lang="en-US" dirty="0"/>
          </a:p>
          <a:p>
            <a:pPr marL="0" indent="0">
              <a:buNone/>
            </a:pPr>
            <a:r>
              <a:rPr lang="en-US" dirty="0"/>
              <a:t>Two autosomal inherited disorders, </a:t>
            </a:r>
          </a:p>
          <a:p>
            <a:pPr marL="0" indent="0">
              <a:buNone/>
            </a:pPr>
            <a:r>
              <a:rPr lang="en-US" dirty="0"/>
              <a:t>Dubin-Johnson syndrome: impaired canalicular export of conjugated bilirubin</a:t>
            </a:r>
          </a:p>
          <a:p>
            <a:pPr marL="0" indent="0">
              <a:buNone/>
            </a:pPr>
            <a:r>
              <a:rPr lang="en-US" dirty="0"/>
              <a:t>Coarse pigment in centrilobular hepatocytes on liver biopsy</a:t>
            </a:r>
          </a:p>
          <a:p>
            <a:pPr marL="0" indent="0">
              <a:buNone/>
            </a:pPr>
            <a:endParaRPr lang="en-US" dirty="0"/>
          </a:p>
          <a:p>
            <a:pPr marL="0" indent="0">
              <a:buNone/>
            </a:pPr>
            <a:r>
              <a:rPr lang="en-US" dirty="0"/>
              <a:t> and Rotor’s syndrome, are associated with conjugated or mixed hyperbilirubinemia (i.e., increase in serum concentrations of both conjugated and unconjugated bilirubin). </a:t>
            </a:r>
          </a:p>
          <a:p>
            <a:endParaRPr lang="en-US" dirty="0"/>
          </a:p>
        </p:txBody>
      </p:sp>
    </p:spTree>
    <p:extLst>
      <p:ext uri="{BB962C8B-B14F-4D97-AF65-F5344CB8AC3E}">
        <p14:creationId xmlns:p14="http://schemas.microsoft.com/office/powerpoint/2010/main" val="2549337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EDFF8D-DBB9-2F86-0D1D-01D9B4DCBE99}"/>
              </a:ext>
            </a:extLst>
          </p:cNvPr>
          <p:cNvSpPr>
            <a:spLocks noGrp="1"/>
          </p:cNvSpPr>
          <p:nvPr>
            <p:ph idx="1"/>
          </p:nvPr>
        </p:nvSpPr>
        <p:spPr>
          <a:xfrm>
            <a:off x="159657" y="203200"/>
            <a:ext cx="11872686" cy="6654800"/>
          </a:xfrm>
        </p:spPr>
        <p:txBody>
          <a:bodyPr/>
          <a:lstStyle/>
          <a:p>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solidFill>
                <a:prstClr val="black"/>
              </a:solidFill>
              <a:latin typeface="Calibri" panose="020F0502020204030204"/>
            </a:endParaRPr>
          </a:p>
          <a:p>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Rotor’s syndrome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are associated with conjugated or mixed hyperbilirubinemia (i.e., increase in serum concentrations of both conjugated and unconjugated bilirubin).</a:t>
            </a:r>
          </a:p>
          <a:p>
            <a:endParaRPr lang="en-US" dirty="0">
              <a:solidFill>
                <a:prstClr val="black"/>
              </a:solidFill>
              <a:latin typeface="Calibri" panose="020F0502020204030204"/>
            </a:endParaRPr>
          </a:p>
          <a:p>
            <a:r>
              <a:rPr lang="en-US" dirty="0"/>
              <a:t>Impaired canalicular export of conjugated bilirubin</a:t>
            </a:r>
          </a:p>
          <a:p>
            <a:r>
              <a:rPr lang="en-US" dirty="0"/>
              <a:t>Normal liver biopsy</a:t>
            </a:r>
          </a:p>
        </p:txBody>
      </p:sp>
    </p:spTree>
    <p:extLst>
      <p:ext uri="{BB962C8B-B14F-4D97-AF65-F5344CB8AC3E}">
        <p14:creationId xmlns:p14="http://schemas.microsoft.com/office/powerpoint/2010/main" val="2793592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1DE22-B27F-A486-C6E3-B81F2CAFBF75}"/>
              </a:ext>
            </a:extLst>
          </p:cNvPr>
          <p:cNvSpPr>
            <a:spLocks noGrp="1"/>
          </p:cNvSpPr>
          <p:nvPr>
            <p:ph type="title"/>
          </p:nvPr>
        </p:nvSpPr>
        <p:spPr>
          <a:xfrm>
            <a:off x="145143" y="365126"/>
            <a:ext cx="11208657" cy="897618"/>
          </a:xfrm>
        </p:spPr>
        <p:txBody>
          <a:bodyPr/>
          <a:lstStyle/>
          <a:p>
            <a:r>
              <a:rPr lang="en-US" b="1" i="1" dirty="0">
                <a:solidFill>
                  <a:srgbClr val="FF0000"/>
                </a:solidFill>
              </a:rPr>
              <a:t>Hepatocellular jaundice</a:t>
            </a:r>
          </a:p>
        </p:txBody>
      </p:sp>
      <p:sp>
        <p:nvSpPr>
          <p:cNvPr id="3" name="Content Placeholder 2">
            <a:extLst>
              <a:ext uri="{FF2B5EF4-FFF2-40B4-BE49-F238E27FC236}">
                <a16:creationId xmlns:a16="http://schemas.microsoft.com/office/drawing/2014/main" id="{2CFEFEAA-A3C5-BC7D-2B1F-104C50CE44C9}"/>
              </a:ext>
            </a:extLst>
          </p:cNvPr>
          <p:cNvSpPr>
            <a:spLocks noGrp="1"/>
          </p:cNvSpPr>
          <p:nvPr>
            <p:ph idx="1"/>
          </p:nvPr>
        </p:nvSpPr>
        <p:spPr>
          <a:xfrm>
            <a:off x="145143" y="1825624"/>
            <a:ext cx="12046857" cy="4792889"/>
          </a:xfrm>
        </p:spPr>
        <p:txBody>
          <a:bodyPr/>
          <a:lstStyle/>
          <a:p>
            <a:r>
              <a:rPr lang="en-US" dirty="0"/>
              <a:t>Hepatocellular jaundice results from an inability of the liver to transport bilirubin into the bile, occurring as a consequence of parenchymal disease.</a:t>
            </a:r>
          </a:p>
          <a:p>
            <a:endParaRPr lang="en-US" dirty="0"/>
          </a:p>
          <a:p>
            <a:r>
              <a:rPr lang="en-US" dirty="0"/>
              <a:t>In hepatocellular jaundice, the concentrations of both unconjugated and conjugated bilirubin in the blood increase.</a:t>
            </a:r>
          </a:p>
          <a:p>
            <a:endParaRPr lang="en-US" dirty="0"/>
          </a:p>
          <a:p>
            <a:r>
              <a:rPr lang="en-US" dirty="0"/>
              <a:t>There is tea colour urine with normal colour stool</a:t>
            </a:r>
          </a:p>
          <a:p>
            <a:endParaRPr lang="en-US" dirty="0"/>
          </a:p>
          <a:p>
            <a:endParaRPr lang="en-US" dirty="0"/>
          </a:p>
        </p:txBody>
      </p:sp>
    </p:spTree>
    <p:extLst>
      <p:ext uri="{BB962C8B-B14F-4D97-AF65-F5344CB8AC3E}">
        <p14:creationId xmlns:p14="http://schemas.microsoft.com/office/powerpoint/2010/main" val="4271785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76FF3-3B60-256A-5431-72AAEC056CC5}"/>
              </a:ext>
            </a:extLst>
          </p:cNvPr>
          <p:cNvSpPr>
            <a:spLocks noGrp="1"/>
          </p:cNvSpPr>
          <p:nvPr>
            <p:ph idx="1"/>
          </p:nvPr>
        </p:nvSpPr>
        <p:spPr>
          <a:xfrm>
            <a:off x="145143" y="290286"/>
            <a:ext cx="11785600" cy="6371771"/>
          </a:xfrm>
        </p:spPr>
        <p:txBody>
          <a:bodyPr/>
          <a:lstStyle/>
          <a:p>
            <a:r>
              <a:rPr lang="en-US" dirty="0"/>
              <a:t>Characteristically, jaundice due to parenchymal liver disease is associated with increases in transaminases (AST, ALT), but increases in other LFTs, including cholestatic enzymes (GGT, ALP), may occur and suggest specific aetiologies .</a:t>
            </a:r>
          </a:p>
          <a:p>
            <a:endParaRPr lang="en-US" dirty="0"/>
          </a:p>
          <a:p>
            <a:r>
              <a:rPr lang="en-US" dirty="0"/>
              <a:t> Acute jaundice in the presence of an ALT of &gt;1000 U/L is highly suggestive of an infectious cause (e.g. hepatitis A or B), drugs (e.g. paracetamol) or hepatic ischemia.</a:t>
            </a:r>
          </a:p>
          <a:p>
            <a:endParaRPr lang="en-US" dirty="0"/>
          </a:p>
          <a:p>
            <a:r>
              <a:rPr lang="en-US" dirty="0"/>
              <a:t> Imaging is essential, in particular to identify features suggestive of cirrhosis, define the patency of the hepatic vasculature and obtain evidence of portal hypertension. </a:t>
            </a:r>
          </a:p>
          <a:p>
            <a:endParaRPr lang="en-US" dirty="0"/>
          </a:p>
          <a:p>
            <a:r>
              <a:rPr lang="en-US" dirty="0"/>
              <a:t>Liver biopsy has an important role in defining the aetiology of hepatocellular jaundice and the extent of liver injury</a:t>
            </a:r>
          </a:p>
        </p:txBody>
      </p:sp>
    </p:spTree>
    <p:extLst>
      <p:ext uri="{BB962C8B-B14F-4D97-AF65-F5344CB8AC3E}">
        <p14:creationId xmlns:p14="http://schemas.microsoft.com/office/powerpoint/2010/main" val="2781155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D8C7-FE4A-898C-B043-C144E2DBE08C}"/>
              </a:ext>
            </a:extLst>
          </p:cNvPr>
          <p:cNvSpPr>
            <a:spLocks noGrp="1"/>
          </p:cNvSpPr>
          <p:nvPr>
            <p:ph type="title"/>
          </p:nvPr>
        </p:nvSpPr>
        <p:spPr/>
        <p:txBody>
          <a:bodyPr/>
          <a:lstStyle/>
          <a:p>
            <a:r>
              <a:rPr lang="en-US" b="1" dirty="0">
                <a:solidFill>
                  <a:srgbClr val="FF0000"/>
                </a:solidFill>
              </a:rPr>
              <a:t>Obstructive (cholestatic) jaundice</a:t>
            </a:r>
          </a:p>
        </p:txBody>
      </p:sp>
      <p:sp>
        <p:nvSpPr>
          <p:cNvPr id="3" name="Content Placeholder 2">
            <a:extLst>
              <a:ext uri="{FF2B5EF4-FFF2-40B4-BE49-F238E27FC236}">
                <a16:creationId xmlns:a16="http://schemas.microsoft.com/office/drawing/2014/main" id="{EB2485FC-A3B5-EA98-D00B-43D767C53540}"/>
              </a:ext>
            </a:extLst>
          </p:cNvPr>
          <p:cNvSpPr>
            <a:spLocks noGrp="1"/>
          </p:cNvSpPr>
          <p:nvPr>
            <p:ph idx="1"/>
          </p:nvPr>
        </p:nvSpPr>
        <p:spPr>
          <a:xfrm>
            <a:off x="130629" y="1825625"/>
            <a:ext cx="11930742" cy="4351338"/>
          </a:xfrm>
        </p:spPr>
        <p:txBody>
          <a:bodyPr/>
          <a:lstStyle/>
          <a:p>
            <a:endParaRPr lang="en-US" dirty="0"/>
          </a:p>
          <a:p>
            <a:endParaRPr lang="en-US" dirty="0"/>
          </a:p>
          <a:p>
            <a:r>
              <a:rPr lang="en-US" dirty="0"/>
              <a:t>Cholestatic jaundice may be caused by: </a:t>
            </a:r>
          </a:p>
          <a:p>
            <a:pPr marL="0" indent="0">
              <a:buNone/>
            </a:pPr>
            <a:r>
              <a:rPr lang="en-US" dirty="0"/>
              <a:t>• failure of hepatocytes to initiate bile flow </a:t>
            </a:r>
          </a:p>
          <a:p>
            <a:pPr marL="0" indent="0">
              <a:buNone/>
            </a:pPr>
            <a:r>
              <a:rPr lang="en-US" dirty="0"/>
              <a:t>• obstruction of the bile ducts or portal tracts </a:t>
            </a:r>
          </a:p>
          <a:p>
            <a:pPr marL="0" indent="0">
              <a:buNone/>
            </a:pPr>
            <a:r>
              <a:rPr lang="en-US" dirty="0"/>
              <a:t>• obstruction of bile flow in the extrahepatic bile ducts between the porta hepatis and the papilla of Vater</a:t>
            </a:r>
          </a:p>
        </p:txBody>
      </p:sp>
    </p:spTree>
    <p:extLst>
      <p:ext uri="{BB962C8B-B14F-4D97-AF65-F5344CB8AC3E}">
        <p14:creationId xmlns:p14="http://schemas.microsoft.com/office/powerpoint/2010/main" val="263008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72700D-1466-B5A9-F761-D6DE4E1AC559}"/>
              </a:ext>
            </a:extLst>
          </p:cNvPr>
          <p:cNvSpPr>
            <a:spLocks noGrp="1"/>
          </p:cNvSpPr>
          <p:nvPr>
            <p:ph idx="1"/>
          </p:nvPr>
        </p:nvSpPr>
        <p:spPr>
          <a:xfrm>
            <a:off x="232229" y="609600"/>
            <a:ext cx="11640457" cy="6037943"/>
          </a:xfrm>
        </p:spPr>
        <p:txBody>
          <a:bodyPr/>
          <a:lstStyle/>
          <a:p>
            <a:pPr marL="0" indent="0">
              <a:buNone/>
            </a:pPr>
            <a:r>
              <a:rPr lang="en-US" dirty="0"/>
              <a:t>Q2:</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20 year old male patient</a:t>
            </a:r>
            <a:r>
              <a:rPr lang="en-US" dirty="0"/>
              <a:t> , hx of UTI with use of trimethoprim-sulfamethoxazole ;during the last two days, today he notice that his sclera turn yellow</a:t>
            </a:r>
          </a:p>
          <a:p>
            <a:pPr marL="0" indent="0">
              <a:buNone/>
            </a:pPr>
            <a:r>
              <a:rPr lang="en-US" dirty="0"/>
              <a:t>Ix : TSB= 6 MG/;DL , direct=0.6 mgldl</a:t>
            </a:r>
          </a:p>
          <a:p>
            <a:pPr marL="0" indent="0">
              <a:buNone/>
            </a:pPr>
            <a:r>
              <a:rPr lang="en-US" dirty="0"/>
              <a:t>CBD SHOW Hb%=6 g/dl, corrected retic%= 6 </a:t>
            </a:r>
          </a:p>
          <a:p>
            <a:pPr marL="0" indent="0">
              <a:buNone/>
            </a:pPr>
            <a:r>
              <a:rPr lang="en-US" dirty="0"/>
              <a:t>What is the type of jaundice?</a:t>
            </a:r>
          </a:p>
          <a:p>
            <a:pPr marL="0" indent="0">
              <a:buNone/>
            </a:pPr>
            <a:r>
              <a:rPr lang="en-US" dirty="0"/>
              <a:t>What is the etiology of jaundice?</a:t>
            </a:r>
          </a:p>
        </p:txBody>
      </p:sp>
    </p:spTree>
    <p:extLst>
      <p:ext uri="{BB962C8B-B14F-4D97-AF65-F5344CB8AC3E}">
        <p14:creationId xmlns:p14="http://schemas.microsoft.com/office/powerpoint/2010/main" val="579749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3C26-81F5-E061-E7AD-6C2C8171F7D6}"/>
              </a:ext>
            </a:extLst>
          </p:cNvPr>
          <p:cNvSpPr>
            <a:spLocks noGrp="1"/>
          </p:cNvSpPr>
          <p:nvPr>
            <p:ph type="title"/>
          </p:nvPr>
        </p:nvSpPr>
        <p:spPr>
          <a:xfrm>
            <a:off x="246743" y="365125"/>
            <a:ext cx="11107057" cy="1325563"/>
          </a:xfrm>
        </p:spPr>
        <p:txBody>
          <a:bodyPr>
            <a:normAutofit/>
          </a:bodyPr>
          <a:lstStyle/>
          <a:p>
            <a:r>
              <a:rPr lang="en-US" sz="3200" b="1" dirty="0">
                <a:solidFill>
                  <a:srgbClr val="FF0000"/>
                </a:solidFill>
              </a:rPr>
              <a:t>Clinical features and complications of cholestatic jaundice</a:t>
            </a:r>
          </a:p>
        </p:txBody>
      </p:sp>
      <p:sp>
        <p:nvSpPr>
          <p:cNvPr id="3" name="Content Placeholder 2">
            <a:extLst>
              <a:ext uri="{FF2B5EF4-FFF2-40B4-BE49-F238E27FC236}">
                <a16:creationId xmlns:a16="http://schemas.microsoft.com/office/drawing/2014/main" id="{A9E34C39-B418-B4C1-C8BE-19067DBEC757}"/>
              </a:ext>
            </a:extLst>
          </p:cNvPr>
          <p:cNvSpPr>
            <a:spLocks noGrp="1"/>
          </p:cNvSpPr>
          <p:nvPr>
            <p:ph idx="1"/>
          </p:nvPr>
        </p:nvSpPr>
        <p:spPr>
          <a:xfrm>
            <a:off x="116114" y="1825625"/>
            <a:ext cx="12075886" cy="4909004"/>
          </a:xfrm>
        </p:spPr>
        <p:txBody>
          <a:bodyPr/>
          <a:lstStyle/>
          <a:p>
            <a:r>
              <a:rPr lang="en-US" dirty="0"/>
              <a:t>Cholestasis Early features:  • Jaundice • Dark urine • Pale stools • Pruritus </a:t>
            </a:r>
          </a:p>
          <a:p>
            <a:pPr marL="0" indent="0">
              <a:buNone/>
            </a:pPr>
            <a:endParaRPr lang="en-US" dirty="0"/>
          </a:p>
          <a:p>
            <a:endParaRPr lang="en-US" dirty="0"/>
          </a:p>
          <a:p>
            <a:r>
              <a:rPr lang="en-US" dirty="0"/>
              <a:t>Late features:  • Malabsorption (vitamins A, D, E and K): weight loss, Steatorrhoea, Osteomalacia, bleeding tendency • Xanthelasma and xanthomas</a:t>
            </a:r>
          </a:p>
          <a:p>
            <a:endParaRPr lang="en-US" dirty="0"/>
          </a:p>
          <a:p>
            <a:endParaRPr lang="en-US" dirty="0"/>
          </a:p>
          <a:p>
            <a:r>
              <a:rPr lang="en-US" dirty="0"/>
              <a:t> Cholangitis • Fever • Rigors</a:t>
            </a:r>
          </a:p>
        </p:txBody>
      </p:sp>
    </p:spTree>
    <p:extLst>
      <p:ext uri="{BB962C8B-B14F-4D97-AF65-F5344CB8AC3E}">
        <p14:creationId xmlns:p14="http://schemas.microsoft.com/office/powerpoint/2010/main" val="3830317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ADC113-E3E8-BCE3-B07C-4F08A7EC24D7}"/>
              </a:ext>
            </a:extLst>
          </p:cNvPr>
          <p:cNvPicPr>
            <a:picLocks noGrp="1" noChangeAspect="1"/>
          </p:cNvPicPr>
          <p:nvPr>
            <p:ph idx="1"/>
          </p:nvPr>
        </p:nvPicPr>
        <p:blipFill>
          <a:blip r:embed="rId2"/>
          <a:stretch>
            <a:fillRect/>
          </a:stretch>
        </p:blipFill>
        <p:spPr>
          <a:xfrm>
            <a:off x="3135086" y="83976"/>
            <a:ext cx="5500914" cy="6618513"/>
          </a:xfrm>
        </p:spPr>
      </p:pic>
    </p:spTree>
    <p:extLst>
      <p:ext uri="{BB962C8B-B14F-4D97-AF65-F5344CB8AC3E}">
        <p14:creationId xmlns:p14="http://schemas.microsoft.com/office/powerpoint/2010/main" val="3624775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D4AC7-067A-525E-9DB3-3BCCA8607BE0}"/>
              </a:ext>
            </a:extLst>
          </p:cNvPr>
          <p:cNvSpPr>
            <a:spLocks noGrp="1"/>
          </p:cNvSpPr>
          <p:nvPr>
            <p:ph idx="1"/>
          </p:nvPr>
        </p:nvSpPr>
        <p:spPr>
          <a:xfrm>
            <a:off x="217713" y="304800"/>
            <a:ext cx="11727543" cy="6429829"/>
          </a:xfrm>
        </p:spPr>
        <p:txBody>
          <a:bodyPr>
            <a:normAutofit lnSpcReduction="10000"/>
          </a:bodyPr>
          <a:lstStyle/>
          <a:p>
            <a:r>
              <a:rPr lang="en-US" b="1" dirty="0">
                <a:solidFill>
                  <a:srgbClr val="FF0000"/>
                </a:solidFill>
              </a:rPr>
              <a:t>Key history points in patients with jaundice:</a:t>
            </a:r>
          </a:p>
          <a:p>
            <a:endParaRPr lang="en-US" dirty="0"/>
          </a:p>
          <a:p>
            <a:r>
              <a:rPr lang="en-US" sz="2400" b="1" dirty="0"/>
              <a:t>Symptoms* • Itching preceding jaundice </a:t>
            </a:r>
          </a:p>
          <a:p>
            <a:r>
              <a:rPr lang="en-US" sz="2400" b="1" dirty="0"/>
              <a:t>• Abdominal pain (suggests stones) </a:t>
            </a:r>
          </a:p>
          <a:p>
            <a:r>
              <a:rPr lang="en-US" sz="2400" b="1" dirty="0"/>
              <a:t>• Weight loss (chronic liver disease and malignancy) </a:t>
            </a:r>
          </a:p>
          <a:p>
            <a:r>
              <a:rPr lang="en-US" sz="2400" b="1" dirty="0"/>
              <a:t>• Dark urine and pale stools •</a:t>
            </a:r>
          </a:p>
          <a:p>
            <a:r>
              <a:rPr lang="en-US" sz="2400" b="1" dirty="0"/>
              <a:t> Fever ± rigors • Dry eyes/dry mouth • Fatigue Recent drug history</a:t>
            </a:r>
          </a:p>
          <a:p>
            <a:r>
              <a:rPr lang="en-US" sz="2400" b="1" dirty="0"/>
              <a:t> Other:</a:t>
            </a:r>
          </a:p>
          <a:p>
            <a:r>
              <a:rPr lang="en-US" sz="2400" b="1" dirty="0"/>
              <a:t> Exposure to intravenous drug or blood transfusions </a:t>
            </a:r>
          </a:p>
          <a:p>
            <a:pPr marL="0" indent="0">
              <a:buNone/>
            </a:pPr>
            <a:r>
              <a:rPr lang="en-US" sz="2400" b="1" dirty="0"/>
              <a:t>• Travel history and country of birth </a:t>
            </a:r>
          </a:p>
          <a:p>
            <a:pPr marL="0" indent="0">
              <a:buNone/>
            </a:pPr>
            <a:r>
              <a:rPr lang="en-US" sz="2400" b="1" dirty="0"/>
              <a:t>• Metabolic syndrome (increased body mass index ± type 2 diabetes/ hypertension)</a:t>
            </a:r>
          </a:p>
          <a:p>
            <a:pPr marL="0" indent="0">
              <a:buNone/>
            </a:pPr>
            <a:r>
              <a:rPr lang="en-US" sz="2400" b="1" dirty="0"/>
              <a:t> • Autoimmune disease history </a:t>
            </a:r>
          </a:p>
          <a:p>
            <a:pPr marL="0" indent="0">
              <a:buNone/>
            </a:pPr>
            <a:r>
              <a:rPr lang="en-US" sz="2400" b="1" dirty="0"/>
              <a:t>• Alcohol history • Inflammatory bowel disease </a:t>
            </a:r>
          </a:p>
          <a:p>
            <a:pPr marL="0" indent="0">
              <a:buNone/>
            </a:pPr>
            <a:r>
              <a:rPr lang="en-US" sz="2400" b="1" dirty="0"/>
              <a:t>• Family history of liver disease, autoimmune disease or the metabolic syndrome</a:t>
            </a:r>
          </a:p>
        </p:txBody>
      </p:sp>
    </p:spTree>
    <p:extLst>
      <p:ext uri="{BB962C8B-B14F-4D97-AF65-F5344CB8AC3E}">
        <p14:creationId xmlns:p14="http://schemas.microsoft.com/office/powerpoint/2010/main" val="1078363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1A3B-9C4F-1ACE-D578-4B04709C4DF3}"/>
              </a:ext>
            </a:extLst>
          </p:cNvPr>
          <p:cNvSpPr>
            <a:spLocks noGrp="1"/>
          </p:cNvSpPr>
          <p:nvPr>
            <p:ph type="title"/>
          </p:nvPr>
        </p:nvSpPr>
        <p:spPr>
          <a:xfrm>
            <a:off x="838200" y="2542268"/>
            <a:ext cx="10515600" cy="1325563"/>
          </a:xfrm>
        </p:spPr>
        <p:txBody>
          <a:bodyPr>
            <a:normAutofit/>
          </a:bodyPr>
          <a:lstStyle/>
          <a:p>
            <a:pPr algn="ctr"/>
            <a:r>
              <a:rPr lang="en-US" sz="6000" b="1" dirty="0">
                <a:solidFill>
                  <a:srgbClr val="FF0000"/>
                </a:solidFill>
              </a:rPr>
              <a:t>Thanks</a:t>
            </a:r>
          </a:p>
        </p:txBody>
      </p:sp>
    </p:spTree>
    <p:extLst>
      <p:ext uri="{BB962C8B-B14F-4D97-AF65-F5344CB8AC3E}">
        <p14:creationId xmlns:p14="http://schemas.microsoft.com/office/powerpoint/2010/main" val="374894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F1B982-07CF-A3C4-E64E-066B55BABA30}"/>
              </a:ext>
            </a:extLst>
          </p:cNvPr>
          <p:cNvSpPr>
            <a:spLocks noGrp="1"/>
          </p:cNvSpPr>
          <p:nvPr>
            <p:ph idx="1"/>
          </p:nvPr>
        </p:nvSpPr>
        <p:spPr>
          <a:xfrm>
            <a:off x="101600" y="391886"/>
            <a:ext cx="11785600" cy="5785077"/>
          </a:xfrm>
        </p:spPr>
        <p:txBody>
          <a:bodyPr/>
          <a:lstStyle/>
          <a:p>
            <a:pPr marL="0" indent="0">
              <a:buNone/>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solidFill>
                <a:prstClr val="black"/>
              </a:solidFill>
              <a:latin typeface="Calibri" panose="020F0502020204030204"/>
            </a:endParaRPr>
          </a:p>
          <a:p>
            <a:pPr marL="0" indent="0">
              <a:buNone/>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Q3 :18 year old male patient , presented with one day history of jaundice preceded by fever, nausea and repeated vomiting </a:t>
            </a:r>
          </a:p>
          <a:p>
            <a:pPr marL="0" indent="0">
              <a:buNone/>
            </a:pPr>
            <a:r>
              <a:rPr lang="en-US" dirty="0">
                <a:solidFill>
                  <a:prstClr val="black"/>
                </a:solidFill>
                <a:latin typeface="Calibri" panose="020F0502020204030204"/>
              </a:rPr>
              <a:t>If the cause of jaundice is acute viral hepatitis A,</a:t>
            </a:r>
          </a:p>
          <a:p>
            <a:pPr marL="0" indent="0">
              <a:buNone/>
            </a:pPr>
            <a:r>
              <a:rPr lang="en-US" dirty="0">
                <a:solidFill>
                  <a:prstClr val="black"/>
                </a:solidFill>
                <a:latin typeface="Calibri" panose="020F0502020204030204"/>
              </a:rPr>
              <a:t>What other sign and symptoms you may the patient has?</a:t>
            </a:r>
          </a:p>
          <a:p>
            <a:pPr marL="0" indent="0">
              <a:buNone/>
            </a:pPr>
            <a:r>
              <a:rPr lang="en-US" dirty="0">
                <a:solidFill>
                  <a:prstClr val="black"/>
                </a:solidFill>
                <a:latin typeface="Calibri" panose="020F0502020204030204"/>
              </a:rPr>
              <a:t>What will be the LFTs most likely be in this patient</a:t>
            </a:r>
          </a:p>
          <a:p>
            <a:pPr marL="0" indent="0">
              <a:buNone/>
            </a:pPr>
            <a:r>
              <a:rPr lang="en-US" dirty="0">
                <a:solidFill>
                  <a:prstClr val="black"/>
                </a:solidFill>
                <a:latin typeface="Calibri" panose="020F0502020204030204"/>
              </a:rPr>
              <a:t>How ;differ the signs, symptoms and LFTs will be , if this patient has cholestatic type of jaundice?</a:t>
            </a:r>
            <a:endParaRPr lang="en-US" dirty="0"/>
          </a:p>
        </p:txBody>
      </p:sp>
    </p:spTree>
    <p:extLst>
      <p:ext uri="{BB962C8B-B14F-4D97-AF65-F5344CB8AC3E}">
        <p14:creationId xmlns:p14="http://schemas.microsoft.com/office/powerpoint/2010/main" val="161837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4B57-71E1-0614-5C1B-19E05EF2B531}"/>
              </a:ext>
            </a:extLst>
          </p:cNvPr>
          <p:cNvSpPr>
            <a:spLocks noGrp="1"/>
          </p:cNvSpPr>
          <p:nvPr>
            <p:ph type="title"/>
          </p:nvPr>
        </p:nvSpPr>
        <p:spPr>
          <a:xfrm>
            <a:off x="0" y="0"/>
            <a:ext cx="8438743" cy="985314"/>
          </a:xfrm>
        </p:spPr>
        <p:txBody>
          <a:bodyPr>
            <a:normAutofit/>
          </a:bodyPr>
          <a:lstStyle/>
          <a:p>
            <a:r>
              <a:rPr lang="en-US" sz="2000" b="1" dirty="0">
                <a:solidFill>
                  <a:srgbClr val="FF0000"/>
                </a:solidFill>
              </a:rPr>
              <a:t>Functional anatomy and physiology</a:t>
            </a:r>
          </a:p>
        </p:txBody>
      </p:sp>
      <p:sp>
        <p:nvSpPr>
          <p:cNvPr id="3" name="Content Placeholder 2">
            <a:extLst>
              <a:ext uri="{FF2B5EF4-FFF2-40B4-BE49-F238E27FC236}">
                <a16:creationId xmlns:a16="http://schemas.microsoft.com/office/drawing/2014/main" id="{FC433CB8-CF18-F5A3-24F4-BDB24AB4D8FC}"/>
              </a:ext>
            </a:extLst>
          </p:cNvPr>
          <p:cNvSpPr>
            <a:spLocks noGrp="1"/>
          </p:cNvSpPr>
          <p:nvPr>
            <p:ph idx="1"/>
          </p:nvPr>
        </p:nvSpPr>
        <p:spPr>
          <a:xfrm>
            <a:off x="1" y="876072"/>
            <a:ext cx="12188370" cy="5981928"/>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44D6A599-F315-9FEB-E564-59516CEBD730}"/>
              </a:ext>
            </a:extLst>
          </p:cNvPr>
          <p:cNvPicPr>
            <a:picLocks noChangeAspect="1"/>
          </p:cNvPicPr>
          <p:nvPr/>
        </p:nvPicPr>
        <p:blipFill>
          <a:blip r:embed="rId2"/>
          <a:stretch>
            <a:fillRect/>
          </a:stretch>
        </p:blipFill>
        <p:spPr>
          <a:xfrm>
            <a:off x="8940800" y="876071"/>
            <a:ext cx="3247572" cy="5981928"/>
          </a:xfrm>
          <a:prstGeom prst="rect">
            <a:avLst/>
          </a:prstGeom>
        </p:spPr>
      </p:pic>
      <p:pic>
        <p:nvPicPr>
          <p:cNvPr id="11" name="Picture 10">
            <a:extLst>
              <a:ext uri="{FF2B5EF4-FFF2-40B4-BE49-F238E27FC236}">
                <a16:creationId xmlns:a16="http://schemas.microsoft.com/office/drawing/2014/main" id="{4DC14409-0A66-FAB8-EB61-B398AEBC109F}"/>
              </a:ext>
            </a:extLst>
          </p:cNvPr>
          <p:cNvPicPr>
            <a:picLocks noChangeAspect="1"/>
          </p:cNvPicPr>
          <p:nvPr/>
        </p:nvPicPr>
        <p:blipFill>
          <a:blip r:embed="rId3"/>
          <a:stretch>
            <a:fillRect/>
          </a:stretch>
        </p:blipFill>
        <p:spPr>
          <a:xfrm>
            <a:off x="0" y="1378858"/>
            <a:ext cx="9071429" cy="5479142"/>
          </a:xfrm>
          <a:prstGeom prst="rect">
            <a:avLst/>
          </a:prstGeom>
        </p:spPr>
      </p:pic>
    </p:spTree>
    <p:extLst>
      <p:ext uri="{BB962C8B-B14F-4D97-AF65-F5344CB8AC3E}">
        <p14:creationId xmlns:p14="http://schemas.microsoft.com/office/powerpoint/2010/main" val="353845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180DF-555F-C4EF-436B-3885FCAA3BA0}"/>
              </a:ext>
            </a:extLst>
          </p:cNvPr>
          <p:cNvSpPr>
            <a:spLocks noGrp="1"/>
          </p:cNvSpPr>
          <p:nvPr>
            <p:ph idx="1"/>
          </p:nvPr>
        </p:nvSpPr>
        <p:spPr>
          <a:xfrm>
            <a:off x="174171" y="333828"/>
            <a:ext cx="11829143" cy="6386285"/>
          </a:xfrm>
        </p:spPr>
        <p:txBody>
          <a:bodyPr/>
          <a:lstStyle/>
          <a:p>
            <a:r>
              <a:rPr lang="en-US" dirty="0"/>
              <a:t>The liver weighs 1.2–1.5 kg </a:t>
            </a:r>
          </a:p>
          <a:p>
            <a:r>
              <a:rPr lang="en-US" dirty="0"/>
              <a:t>It is classically divided into left and right lobes by the falciform ligament</a:t>
            </a:r>
          </a:p>
          <a:p>
            <a:r>
              <a:rPr lang="en-US" dirty="0"/>
              <a:t>useful functional division is into the right and left hemilivers, based on blood supply.</a:t>
            </a:r>
          </a:p>
          <a:p>
            <a:r>
              <a:rPr lang="en-US" dirty="0"/>
              <a:t>These are further divided into eight segments, according to subdivisions of the hepatic and portal veins. Each segment has its own branch of the hepatic artery and biliary tree.</a:t>
            </a:r>
          </a:p>
          <a:p>
            <a:endParaRPr lang="en-US" dirty="0"/>
          </a:p>
          <a:p>
            <a:r>
              <a:rPr lang="en-US" dirty="0"/>
              <a:t>A liver segment is made up of multiple smaller units known as lobules, comprised of a central vein, radiating sinusoids separated from each other by single liver cell (hepatocyte) plates, and peripheral portal tracts. The functional unit of the liver is the hepatic acinus.</a:t>
            </a:r>
          </a:p>
          <a:p>
            <a:endParaRPr lang="en-US" dirty="0"/>
          </a:p>
        </p:txBody>
      </p:sp>
    </p:spTree>
    <p:extLst>
      <p:ext uri="{BB962C8B-B14F-4D97-AF65-F5344CB8AC3E}">
        <p14:creationId xmlns:p14="http://schemas.microsoft.com/office/powerpoint/2010/main" val="120211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4673-A3C7-1EC4-5947-8992283470CD}"/>
              </a:ext>
            </a:extLst>
          </p:cNvPr>
          <p:cNvSpPr>
            <a:spLocks noGrp="1"/>
          </p:cNvSpPr>
          <p:nvPr>
            <p:ph type="title"/>
          </p:nvPr>
        </p:nvSpPr>
        <p:spPr>
          <a:xfrm>
            <a:off x="838200" y="145142"/>
            <a:ext cx="10515600" cy="1016001"/>
          </a:xfrm>
        </p:spPr>
        <p:txBody>
          <a:bodyPr/>
          <a:lstStyle/>
          <a:p>
            <a:r>
              <a:rPr lang="en-US" dirty="0"/>
              <a:t>Blood supply</a:t>
            </a:r>
          </a:p>
        </p:txBody>
      </p:sp>
      <p:sp>
        <p:nvSpPr>
          <p:cNvPr id="3" name="Content Placeholder 2">
            <a:extLst>
              <a:ext uri="{FF2B5EF4-FFF2-40B4-BE49-F238E27FC236}">
                <a16:creationId xmlns:a16="http://schemas.microsoft.com/office/drawing/2014/main" id="{9F9849A3-C261-99C2-082E-182186F62B7D}"/>
              </a:ext>
            </a:extLst>
          </p:cNvPr>
          <p:cNvSpPr>
            <a:spLocks noGrp="1"/>
          </p:cNvSpPr>
          <p:nvPr>
            <p:ph idx="1"/>
          </p:nvPr>
        </p:nvSpPr>
        <p:spPr>
          <a:xfrm>
            <a:off x="101600" y="928914"/>
            <a:ext cx="11974286" cy="5783944"/>
          </a:xfr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On entering the porta hepatis,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portal vein and the hepatic artery</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interlobular branches</a:t>
            </a:r>
            <a:r>
              <a:rPr kumimoji="0" lang="en-US" sz="1800" b="1" i="0" u="none" strike="noStrike" kern="1200" cap="none" spc="0" normalizeH="0" baseline="0" noProof="0" dirty="0">
                <a:ln>
                  <a:noFill/>
                </a:ln>
                <a:solidFill>
                  <a:prstClr val="black">
                    <a:lumMod val="95000"/>
                    <a:lumOff val="5000"/>
                  </a:prstClr>
                </a:solidFill>
                <a:effectLst/>
                <a:uLnTx/>
                <a:uFillTx/>
                <a:latin typeface="Calibri"/>
                <a:ea typeface="+mn-ea"/>
                <a:cs typeface="+mn-cs"/>
              </a:rPr>
              <a:t>(in the portal canals)</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sinusoids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the central vein</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hepatic veins</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the inferior vena cava</a:t>
            </a:r>
            <a:endParaRPr lang="en-US" dirty="0"/>
          </a:p>
        </p:txBody>
      </p:sp>
      <p:pic>
        <p:nvPicPr>
          <p:cNvPr id="4" name="Picture 8">
            <a:extLst>
              <a:ext uri="{FF2B5EF4-FFF2-40B4-BE49-F238E27FC236}">
                <a16:creationId xmlns:a16="http://schemas.microsoft.com/office/drawing/2014/main" id="{A5193314-BE05-5098-34F3-DF9FB17B3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15" y="2960913"/>
            <a:ext cx="7576456"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9">
            <a:extLst>
              <a:ext uri="{FF2B5EF4-FFF2-40B4-BE49-F238E27FC236}">
                <a16:creationId xmlns:a16="http://schemas.microsoft.com/office/drawing/2014/main" id="{8765D2CF-343A-4AE3-4D2D-4A540E8B3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4411" y="2761344"/>
            <a:ext cx="4181475"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C2DC41BD-0FF2-F49E-6E72-C882A0FC93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7122885" y="1039586"/>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a:extLst>
              <a:ext uri="{FF2B5EF4-FFF2-40B4-BE49-F238E27FC236}">
                <a16:creationId xmlns:a16="http://schemas.microsoft.com/office/drawing/2014/main" id="{89949567-447F-2638-C2A9-2FB23A315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1324428" y="1282700"/>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extLst>
              <a:ext uri="{FF2B5EF4-FFF2-40B4-BE49-F238E27FC236}">
                <a16:creationId xmlns:a16="http://schemas.microsoft.com/office/drawing/2014/main" id="{03276D94-C414-162A-5939-8CC9B30E9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3766456" y="1282700"/>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089EE628-876E-70DA-C66D-66F933D801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1781628" y="1596572"/>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a:extLst>
              <a:ext uri="{FF2B5EF4-FFF2-40B4-BE49-F238E27FC236}">
                <a16:creationId xmlns:a16="http://schemas.microsoft.com/office/drawing/2014/main" id="{6F141830-20D6-A5AA-FB82-2D2A8C81F5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4038599" y="1611087"/>
            <a:ext cx="914400" cy="2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90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6162E-2029-6B46-3DA6-0B17A9C7B891}"/>
              </a:ext>
            </a:extLst>
          </p:cNvPr>
          <p:cNvSpPr>
            <a:spLocks noGrp="1"/>
          </p:cNvSpPr>
          <p:nvPr>
            <p:ph idx="1"/>
          </p:nvPr>
        </p:nvSpPr>
        <p:spPr>
          <a:xfrm>
            <a:off x="116113" y="740229"/>
            <a:ext cx="11916229" cy="5436734"/>
          </a:xfrm>
        </p:spPr>
        <p:txBody>
          <a:bodyPr/>
          <a:lstStyle/>
          <a:p>
            <a:endParaRPr lang="en-US" dirty="0"/>
          </a:p>
          <a:p>
            <a:r>
              <a:rPr lang="en-US" dirty="0"/>
              <a:t>Dual perfusion</a:t>
            </a:r>
          </a:p>
          <a:p>
            <a:r>
              <a:rPr lang="en-US" dirty="0"/>
              <a:t>A majority of its supply via the portal vein: which</a:t>
            </a:r>
          </a:p>
          <a:p>
            <a:pPr marL="0" indent="0">
              <a:buNone/>
            </a:pPr>
            <a:r>
              <a:rPr lang="en-US" dirty="0"/>
              <a:t> drains blood from the gut via the splanchnic circulation and is the principal route for nutrient trafficking to the liver.</a:t>
            </a:r>
          </a:p>
          <a:p>
            <a:r>
              <a:rPr lang="en-US" dirty="0"/>
              <a:t>A minority from the hepatic artery</a:t>
            </a:r>
          </a:p>
          <a:p>
            <a:r>
              <a:rPr lang="en-US" dirty="0"/>
              <a:t>Venous drainage: hepatic veins</a:t>
            </a:r>
          </a:p>
          <a:p>
            <a:endParaRPr lang="en-US" dirty="0"/>
          </a:p>
        </p:txBody>
      </p:sp>
    </p:spTree>
    <p:extLst>
      <p:ext uri="{BB962C8B-B14F-4D97-AF65-F5344CB8AC3E}">
        <p14:creationId xmlns:p14="http://schemas.microsoft.com/office/powerpoint/2010/main" val="146276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08E4-69F2-0561-5CDC-F608E960899F}"/>
              </a:ext>
            </a:extLst>
          </p:cNvPr>
          <p:cNvSpPr>
            <a:spLocks noGrp="1"/>
          </p:cNvSpPr>
          <p:nvPr>
            <p:ph type="title"/>
          </p:nvPr>
        </p:nvSpPr>
        <p:spPr>
          <a:xfrm>
            <a:off x="0" y="1"/>
            <a:ext cx="11353800" cy="885372"/>
          </a:xfrm>
        </p:spPr>
        <p:txBody>
          <a:bodyPr>
            <a:normAutofit fontScale="90000"/>
          </a:bodyPr>
          <a:lstStyle/>
          <a:p>
            <a:b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br>
            <a: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t>Functions of the liver</a:t>
            </a:r>
            <a:br>
              <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rPr>
            </a:br>
            <a:endParaRPr lang="en-US" dirty="0"/>
          </a:p>
        </p:txBody>
      </p:sp>
      <p:sp>
        <p:nvSpPr>
          <p:cNvPr id="3" name="Content Placeholder 2">
            <a:extLst>
              <a:ext uri="{FF2B5EF4-FFF2-40B4-BE49-F238E27FC236}">
                <a16:creationId xmlns:a16="http://schemas.microsoft.com/office/drawing/2014/main" id="{C191FFE2-C0C1-FC48-63E7-0A7C3004F7FD}"/>
              </a:ext>
            </a:extLst>
          </p:cNvPr>
          <p:cNvSpPr>
            <a:spLocks noGrp="1"/>
          </p:cNvSpPr>
          <p:nvPr>
            <p:ph idx="1"/>
          </p:nvPr>
        </p:nvSpPr>
        <p:spPr>
          <a:xfrm>
            <a:off x="-1" y="1233714"/>
            <a:ext cx="12017829" cy="5624286"/>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FF0000"/>
                </a:solidFill>
                <a:effectLst/>
                <a:uLnTx/>
                <a:uFillTx/>
                <a:latin typeface="Calibri"/>
                <a:ea typeface="+mn-ea"/>
                <a:cs typeface="+mn-cs"/>
              </a:rPr>
              <a:t>production of bile </a:t>
            </a:r>
            <a:r>
              <a:rPr kumimoji="0" lang="en-US" sz="1800" b="1" i="0" u="none" strike="noStrike" kern="1200" cap="none" spc="0" normalizeH="0" baseline="0" noProof="0" dirty="0">
                <a:ln>
                  <a:noFill/>
                </a:ln>
                <a:solidFill>
                  <a:prstClr val="black"/>
                </a:solidFill>
                <a:effectLst/>
                <a:uLnTx/>
                <a:uFillTx/>
                <a:latin typeface="Calibri"/>
                <a:ea typeface="+mn-ea"/>
                <a:cs typeface="+mn-cs"/>
              </a:rPr>
              <a:t>: this is the main digestive function of the liver, the bile is a complex substance required for the emulsifcation, hydrolysis, and uptake of fats in the duodenum.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The liver is the major </a:t>
            </a:r>
            <a:r>
              <a:rPr kumimoji="0" lang="en-US" sz="1800" b="1" i="0" u="none" strike="noStrike" kern="1200" cap="none" spc="0" normalizeH="0" baseline="0" noProof="0" dirty="0">
                <a:ln>
                  <a:noFill/>
                </a:ln>
                <a:solidFill>
                  <a:srgbClr val="FF0000"/>
                </a:solidFill>
                <a:effectLst/>
                <a:uLnTx/>
                <a:uFillTx/>
                <a:latin typeface="Calibri"/>
                <a:ea typeface="+mn-ea"/>
                <a:cs typeface="+mn-cs"/>
              </a:rPr>
              <a:t>interface between the digestive system and the blood</a:t>
            </a:r>
            <a:r>
              <a:rPr kumimoji="0" lang="en-US" sz="1800" b="1" i="0" u="none" strike="noStrike" kern="1200" cap="none" spc="0" normalizeH="0" baseline="0" noProof="0" dirty="0">
                <a:ln>
                  <a:noFill/>
                </a:ln>
                <a:solidFill>
                  <a:prstClr val="black"/>
                </a:solidFill>
                <a:effectLst/>
                <a:uLnTx/>
                <a:uFillTx/>
                <a:latin typeface="Calibri"/>
                <a:ea typeface="+mn-ea"/>
                <a:cs typeface="+mn-cs"/>
              </a:rPr>
              <a:t>, as the organ in which nutrients absorbed in the small intestine are processed before distribution throughout the body.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Synthesis and endocrine secretion into the blood of the major plasma proteins, including albumins, fibrinogen, apolipoproteins, transferrin, and many others.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Conversion of amino acids into glucose (</a:t>
            </a:r>
            <a:r>
              <a:rPr kumimoji="0" lang="en-US" sz="1800" b="1" i="0" u="none" strike="noStrike" kern="1200" cap="none" spc="0" normalizeH="0" baseline="0" noProof="0" dirty="0">
                <a:ln>
                  <a:noFill/>
                </a:ln>
                <a:solidFill>
                  <a:srgbClr val="FF0000"/>
                </a:solidFill>
                <a:effectLst/>
                <a:uLnTx/>
                <a:uFillTx/>
                <a:latin typeface="Calibri"/>
                <a:ea typeface="+mn-ea"/>
                <a:cs typeface="+mn-cs"/>
              </a:rPr>
              <a:t>gluconeogenesis</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Breakdown (</a:t>
            </a:r>
            <a:r>
              <a:rPr kumimoji="0" lang="en-US" sz="1800" b="1" i="0" u="none" strike="noStrike" kern="1200" cap="none" spc="0" normalizeH="0" baseline="0" noProof="0" dirty="0">
                <a:ln>
                  <a:noFill/>
                </a:ln>
                <a:solidFill>
                  <a:srgbClr val="FF0000"/>
                </a:solidFill>
                <a:effectLst/>
                <a:uLnTx/>
                <a:uFillTx/>
                <a:latin typeface="Calibri"/>
                <a:ea typeface="+mn-ea"/>
                <a:cs typeface="+mn-cs"/>
              </a:rPr>
              <a:t>detoxifcation</a:t>
            </a:r>
            <a:r>
              <a:rPr kumimoji="0" lang="en-US" sz="1800" b="1" i="0" u="none" strike="noStrike" kern="1200" cap="none" spc="0" normalizeH="0" baseline="0" noProof="0" dirty="0">
                <a:ln>
                  <a:noFill/>
                </a:ln>
                <a:solidFill>
                  <a:prstClr val="black"/>
                </a:solidFill>
                <a:effectLst/>
                <a:uLnTx/>
                <a:uFillTx/>
                <a:latin typeface="Calibri"/>
                <a:ea typeface="+mn-ea"/>
                <a:cs typeface="+mn-cs"/>
              </a:rPr>
              <a:t>) and </a:t>
            </a:r>
            <a:r>
              <a:rPr kumimoji="0" lang="en-US" sz="1800" b="1" i="0" u="none" strike="noStrike" kern="1200" cap="none" spc="0" normalizeH="0" baseline="0" noProof="0" dirty="0">
                <a:ln>
                  <a:noFill/>
                </a:ln>
                <a:solidFill>
                  <a:srgbClr val="FF0000"/>
                </a:solidFill>
                <a:effectLst/>
                <a:uLnTx/>
                <a:uFillTx/>
                <a:latin typeface="Calibri"/>
                <a:ea typeface="+mn-ea"/>
                <a:cs typeface="+mn-cs"/>
              </a:rPr>
              <a:t>conjugation</a:t>
            </a:r>
            <a:r>
              <a:rPr kumimoji="0" lang="en-US" sz="1800" b="1" i="0" u="none" strike="noStrike" kern="1200" cap="none" spc="0" normalizeH="0" baseline="0" noProof="0" dirty="0">
                <a:ln>
                  <a:noFill/>
                </a:ln>
                <a:solidFill>
                  <a:prstClr val="black"/>
                </a:solidFill>
                <a:effectLst/>
                <a:uLnTx/>
                <a:uFillTx/>
                <a:latin typeface="Calibri"/>
                <a:ea typeface="+mn-ea"/>
                <a:cs typeface="+mn-cs"/>
              </a:rPr>
              <a:t> of ingested toxins, including many drugs.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Amino acid deamination, producing urea removed from blood in kidneys.</a:t>
            </a:r>
          </a:p>
          <a:p>
            <a:endParaRPr lang="en-US" dirty="0"/>
          </a:p>
        </p:txBody>
      </p:sp>
    </p:spTree>
    <p:extLst>
      <p:ext uri="{BB962C8B-B14F-4D97-AF65-F5344CB8AC3E}">
        <p14:creationId xmlns:p14="http://schemas.microsoft.com/office/powerpoint/2010/main" val="899712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2208</Words>
  <Application>Microsoft Office PowerPoint</Application>
  <PresentationFormat>Widescreen</PresentationFormat>
  <Paragraphs>216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  THE LIVER Bilirubin metabolism, types of jaundice</vt:lpstr>
      <vt:lpstr>At the end of this lecture , you must be able to answer these questions</vt:lpstr>
      <vt:lpstr>PowerPoint Presentation</vt:lpstr>
      <vt:lpstr>PowerPoint Presentation</vt:lpstr>
      <vt:lpstr>Functional anatomy and physiology</vt:lpstr>
      <vt:lpstr>PowerPoint Presentation</vt:lpstr>
      <vt:lpstr>Blood supply</vt:lpstr>
      <vt:lpstr>PowerPoint Presentation</vt:lpstr>
      <vt:lpstr> Functions of the liver </vt:lpstr>
      <vt:lpstr>PowerPoint Presentation</vt:lpstr>
      <vt:lpstr>Bilirubin metabolism and bile</vt:lpstr>
      <vt:lpstr>PowerPoint Presentation</vt:lpstr>
      <vt:lpstr>PowerPoint Presentation</vt:lpstr>
      <vt:lpstr>PowerPoint Presentation</vt:lpstr>
      <vt:lpstr>PowerPoint Presentation</vt:lpstr>
      <vt:lpstr>Investigations for liver diseases: </vt:lpstr>
      <vt:lpstr>PowerPoint Presentation</vt:lpstr>
      <vt:lpstr>PowerPoint Presentation</vt:lpstr>
      <vt:lpstr>Jaundice</vt:lpstr>
      <vt:lpstr>PowerPoint Presentation</vt:lpstr>
      <vt:lpstr>congenital unconjugated hyperbilirubinemia</vt:lpstr>
      <vt:lpstr>Gilbert’s syndrome  </vt:lpstr>
      <vt:lpstr>PowerPoint Presentation</vt:lpstr>
      <vt:lpstr>Crigler-Najjar syndrome :</vt:lpstr>
      <vt:lpstr>PowerPoint Presentation</vt:lpstr>
      <vt:lpstr>PowerPoint Presentation</vt:lpstr>
      <vt:lpstr>Hepatocellular jaundice</vt:lpstr>
      <vt:lpstr>PowerPoint Presentation</vt:lpstr>
      <vt:lpstr>Obstructive (cholestatic) jaundice</vt:lpstr>
      <vt:lpstr>Clinical features and complications of cholestatic jaundice</vt:lpstr>
      <vt:lpstr>PowerPoint Presentation</vt:lpstr>
      <vt:lpstr>PowerPoint Presentation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Bilirubin metabolism</dc:title>
  <dc:creator>Muntadher Abdulkareem</dc:creator>
  <cp:lastModifiedBy>Muntadher Abdulkareem</cp:lastModifiedBy>
  <cp:revision>40</cp:revision>
  <dcterms:created xsi:type="dcterms:W3CDTF">2022-11-21T17:03:01Z</dcterms:created>
  <dcterms:modified xsi:type="dcterms:W3CDTF">2023-09-13T20:47:46Z</dcterms:modified>
</cp:coreProperties>
</file>